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Gelasio"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7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D8B6A4"/>
                </a:solidFill>
                <a:latin typeface="Gelasio" pitchFamily="34" charset="0"/>
                <a:ea typeface="Gelasio" pitchFamily="34" charset="-122"/>
                <a:cs typeface="Gelasio" pitchFamily="34" charset="-120"/>
              </a:rPr>
              <a:t>Version Control System using Git &amp; GitHub</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9C2C0"/>
                </a:solidFill>
                <a:latin typeface="Gelasio" pitchFamily="34" charset="0"/>
                <a:ea typeface="Gelasio" pitchFamily="34" charset="-122"/>
                <a:cs typeface="Gelasio" pitchFamily="34" charset="-120"/>
              </a:rPr>
              <a:t>Master essential commands, collaboration workflows, and real-world project implementation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6018" y="361593"/>
            <a:ext cx="6257449" cy="328732"/>
          </a:xfrm>
          <a:prstGeom prst="rect">
            <a:avLst/>
          </a:prstGeom>
          <a:noFill/>
          <a:ln/>
        </p:spPr>
        <p:txBody>
          <a:bodyPr wrap="none" lIns="0" tIns="0" rIns="0" bIns="0" rtlCol="0" anchor="t"/>
          <a:lstStyle/>
          <a:p>
            <a:pPr marL="0" indent="0" algn="l">
              <a:lnSpc>
                <a:spcPts val="2550"/>
              </a:lnSpc>
              <a:buNone/>
            </a:pPr>
            <a:r>
              <a:rPr lang="en-US" sz="2050" dirty="0">
                <a:solidFill>
                  <a:srgbClr val="D8B6A4"/>
                </a:solidFill>
                <a:latin typeface="Gelasio" pitchFamily="34" charset="0"/>
                <a:ea typeface="Gelasio" pitchFamily="34" charset="-122"/>
                <a:cs typeface="Gelasio" pitchFamily="34" charset="-120"/>
              </a:rPr>
              <a:t>Real Project Case Study: Online Shopping Application</a:t>
            </a:r>
            <a:endParaRPr lang="en-US" sz="2050" dirty="0"/>
          </a:p>
        </p:txBody>
      </p:sp>
      <p:sp>
        <p:nvSpPr>
          <p:cNvPr id="3" name="Text 1"/>
          <p:cNvSpPr/>
          <p:nvPr/>
        </p:nvSpPr>
        <p:spPr>
          <a:xfrm>
            <a:off x="526018" y="108477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Login Module</a:t>
            </a:r>
            <a:endParaRPr lang="en-US" sz="1250" dirty="0"/>
          </a:p>
        </p:txBody>
      </p:sp>
      <p:sp>
        <p:nvSpPr>
          <p:cNvPr id="4" name="Text 2"/>
          <p:cNvSpPr/>
          <p:nvPr/>
        </p:nvSpPr>
        <p:spPr>
          <a:xfrm>
            <a:off x="526018" y="1369100"/>
            <a:ext cx="3271361" cy="210502"/>
          </a:xfrm>
          <a:prstGeom prst="rect">
            <a:avLst/>
          </a:prstGeom>
          <a:noFill/>
          <a:ln/>
        </p:spPr>
        <p:txBody>
          <a:bodyPr wrap="non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Developer 1 on feature-login branch</a:t>
            </a:r>
            <a:endParaRPr lang="en-US" sz="1000" dirty="0"/>
          </a:p>
        </p:txBody>
      </p:sp>
      <p:sp>
        <p:nvSpPr>
          <p:cNvPr id="5" name="Text 3"/>
          <p:cNvSpPr/>
          <p:nvPr/>
        </p:nvSpPr>
        <p:spPr>
          <a:xfrm>
            <a:off x="3961686" y="108477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Product Module</a:t>
            </a:r>
            <a:endParaRPr lang="en-US" sz="1250" dirty="0"/>
          </a:p>
        </p:txBody>
      </p:sp>
      <p:sp>
        <p:nvSpPr>
          <p:cNvPr id="6" name="Text 4"/>
          <p:cNvSpPr/>
          <p:nvPr/>
        </p:nvSpPr>
        <p:spPr>
          <a:xfrm>
            <a:off x="3961686" y="1369100"/>
            <a:ext cx="3271361" cy="210502"/>
          </a:xfrm>
          <a:prstGeom prst="rect">
            <a:avLst/>
          </a:prstGeom>
          <a:noFill/>
          <a:ln/>
        </p:spPr>
        <p:txBody>
          <a:bodyPr wrap="non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Developer 2 on feature-product branch</a:t>
            </a:r>
            <a:endParaRPr lang="en-US" sz="1000" dirty="0"/>
          </a:p>
        </p:txBody>
      </p:sp>
      <p:sp>
        <p:nvSpPr>
          <p:cNvPr id="7" name="Text 5"/>
          <p:cNvSpPr/>
          <p:nvPr/>
        </p:nvSpPr>
        <p:spPr>
          <a:xfrm>
            <a:off x="7397353" y="108477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Cart Module</a:t>
            </a:r>
            <a:endParaRPr lang="en-US" sz="1250" dirty="0"/>
          </a:p>
        </p:txBody>
      </p:sp>
      <p:sp>
        <p:nvSpPr>
          <p:cNvPr id="8" name="Text 6"/>
          <p:cNvSpPr/>
          <p:nvPr/>
        </p:nvSpPr>
        <p:spPr>
          <a:xfrm>
            <a:off x="7397353" y="1369100"/>
            <a:ext cx="3271361" cy="210502"/>
          </a:xfrm>
          <a:prstGeom prst="rect">
            <a:avLst/>
          </a:prstGeom>
          <a:noFill/>
          <a:ln/>
        </p:spPr>
        <p:txBody>
          <a:bodyPr wrap="non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Developer 3 on feature-cart branch</a:t>
            </a:r>
            <a:endParaRPr lang="en-US" sz="1000" dirty="0"/>
          </a:p>
        </p:txBody>
      </p:sp>
      <p:sp>
        <p:nvSpPr>
          <p:cNvPr id="9" name="Text 7"/>
          <p:cNvSpPr/>
          <p:nvPr/>
        </p:nvSpPr>
        <p:spPr>
          <a:xfrm>
            <a:off x="10833021" y="108477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Orders Module</a:t>
            </a:r>
            <a:endParaRPr lang="en-US" sz="1250" dirty="0"/>
          </a:p>
        </p:txBody>
      </p:sp>
      <p:sp>
        <p:nvSpPr>
          <p:cNvPr id="10" name="Text 8"/>
          <p:cNvSpPr/>
          <p:nvPr/>
        </p:nvSpPr>
        <p:spPr>
          <a:xfrm>
            <a:off x="10833021" y="1369100"/>
            <a:ext cx="3271361" cy="210502"/>
          </a:xfrm>
          <a:prstGeom prst="rect">
            <a:avLst/>
          </a:prstGeom>
          <a:noFill/>
          <a:ln/>
        </p:spPr>
        <p:txBody>
          <a:bodyPr wrap="non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Developer 4 on feature-orders branch</a:t>
            </a:r>
            <a:endParaRPr lang="en-US" sz="1000" dirty="0"/>
          </a:p>
        </p:txBody>
      </p:sp>
      <p:sp>
        <p:nvSpPr>
          <p:cNvPr id="11" name="Text 9"/>
          <p:cNvSpPr/>
          <p:nvPr/>
        </p:nvSpPr>
        <p:spPr>
          <a:xfrm>
            <a:off x="526018" y="1858923"/>
            <a:ext cx="2081808" cy="246578"/>
          </a:xfrm>
          <a:prstGeom prst="rect">
            <a:avLst/>
          </a:prstGeom>
          <a:noFill/>
          <a:ln/>
        </p:spPr>
        <p:txBody>
          <a:bodyPr wrap="none" lIns="0" tIns="0" rIns="0" bIns="0" rtlCol="0" anchor="t"/>
          <a:lstStyle/>
          <a:p>
            <a:pPr marL="0" indent="0" algn="l">
              <a:lnSpc>
                <a:spcPts val="1900"/>
              </a:lnSpc>
              <a:buNone/>
            </a:pPr>
            <a:r>
              <a:rPr lang="en-US" sz="1550" dirty="0">
                <a:solidFill>
                  <a:srgbClr val="D8B6A4"/>
                </a:solidFill>
                <a:latin typeface="Gelasio" pitchFamily="34" charset="0"/>
                <a:ea typeface="Gelasio" pitchFamily="34" charset="-122"/>
                <a:cs typeface="Gelasio" pitchFamily="34" charset="-120"/>
              </a:rPr>
              <a:t>Project Implementation</a:t>
            </a:r>
            <a:endParaRPr lang="en-US" sz="1550" dirty="0"/>
          </a:p>
        </p:txBody>
      </p:sp>
      <p:sp>
        <p:nvSpPr>
          <p:cNvPr id="12" name="Text 10"/>
          <p:cNvSpPr/>
          <p:nvPr/>
        </p:nvSpPr>
        <p:spPr>
          <a:xfrm>
            <a:off x="526018" y="2236946"/>
            <a:ext cx="6628805" cy="421005"/>
          </a:xfrm>
          <a:prstGeom prst="rect">
            <a:avLst/>
          </a:prstGeom>
          <a:noFill/>
          <a:ln/>
        </p:spPr>
        <p:txBody>
          <a:bodyPr wrap="squar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Team of 4 developers building an online shopping application using single GitHub repository. Each developer works on dedicated feature branch for their module, ensuring parallel development without conflicts.</a:t>
            </a:r>
            <a:endParaRPr lang="en-US" sz="1000" dirty="0"/>
          </a:p>
        </p:txBody>
      </p:sp>
      <p:sp>
        <p:nvSpPr>
          <p:cNvPr id="13" name="Text 11"/>
          <p:cNvSpPr/>
          <p:nvPr/>
        </p:nvSpPr>
        <p:spPr>
          <a:xfrm>
            <a:off x="526018" y="2776299"/>
            <a:ext cx="6628805" cy="421005"/>
          </a:xfrm>
          <a:prstGeom prst="rect">
            <a:avLst/>
          </a:prstGeom>
          <a:noFill/>
          <a:ln/>
        </p:spPr>
        <p:txBody>
          <a:bodyPr wrap="squar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Daily workflow involves committing changes frequently, pushing branches to GitHub, and raising Pull Requests for code review by team lead before merging into main branch.</a:t>
            </a:r>
            <a:endParaRPr lang="en-US" sz="1000" dirty="0"/>
          </a:p>
        </p:txBody>
      </p:sp>
      <p:sp>
        <p:nvSpPr>
          <p:cNvPr id="14" name="Text 12"/>
          <p:cNvSpPr/>
          <p:nvPr/>
        </p:nvSpPr>
        <p:spPr>
          <a:xfrm>
            <a:off x="7483197" y="1858923"/>
            <a:ext cx="1972747" cy="246578"/>
          </a:xfrm>
          <a:prstGeom prst="rect">
            <a:avLst/>
          </a:prstGeom>
          <a:noFill/>
          <a:ln/>
        </p:spPr>
        <p:txBody>
          <a:bodyPr wrap="none" lIns="0" tIns="0" rIns="0" bIns="0" rtlCol="0" anchor="t"/>
          <a:lstStyle/>
          <a:p>
            <a:pPr marL="0" indent="0" algn="l">
              <a:lnSpc>
                <a:spcPts val="1900"/>
              </a:lnSpc>
              <a:buNone/>
            </a:pPr>
            <a:r>
              <a:rPr lang="en-US" sz="1550" dirty="0">
                <a:solidFill>
                  <a:srgbClr val="D8B6A4"/>
                </a:solidFill>
                <a:latin typeface="Gelasio" pitchFamily="34" charset="0"/>
                <a:ea typeface="Gelasio" pitchFamily="34" charset="-122"/>
                <a:cs typeface="Gelasio" pitchFamily="34" charset="-120"/>
              </a:rPr>
              <a:t>Key Benefits Achieved</a:t>
            </a:r>
            <a:endParaRPr lang="en-US" sz="1550" dirty="0"/>
          </a:p>
        </p:txBody>
      </p:sp>
      <p:sp>
        <p:nvSpPr>
          <p:cNvPr id="15" name="Text 13"/>
          <p:cNvSpPr/>
          <p:nvPr/>
        </p:nvSpPr>
        <p:spPr>
          <a:xfrm>
            <a:off x="7483197" y="2236946"/>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Parallel development across all modules</a:t>
            </a:r>
            <a:endParaRPr lang="en-US" sz="1000" dirty="0"/>
          </a:p>
        </p:txBody>
      </p:sp>
      <p:sp>
        <p:nvSpPr>
          <p:cNvPr id="16" name="Text 14"/>
          <p:cNvSpPr/>
          <p:nvPr/>
        </p:nvSpPr>
        <p:spPr>
          <a:xfrm>
            <a:off x="7483197" y="2493407"/>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Zero code loss with complete history</a:t>
            </a:r>
            <a:endParaRPr lang="en-US" sz="1000" dirty="0"/>
          </a:p>
        </p:txBody>
      </p:sp>
      <p:sp>
        <p:nvSpPr>
          <p:cNvPr id="17" name="Text 15"/>
          <p:cNvSpPr/>
          <p:nvPr/>
        </p:nvSpPr>
        <p:spPr>
          <a:xfrm>
            <a:off x="7483197" y="2749868"/>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High code quality through PR reviews</a:t>
            </a:r>
            <a:endParaRPr lang="en-US" sz="1000" dirty="0"/>
          </a:p>
        </p:txBody>
      </p:sp>
      <p:sp>
        <p:nvSpPr>
          <p:cNvPr id="18" name="Text 16"/>
          <p:cNvSpPr/>
          <p:nvPr/>
        </p:nvSpPr>
        <p:spPr>
          <a:xfrm>
            <a:off x="7483197" y="3006328"/>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Easy rollback if issues detected</a:t>
            </a:r>
            <a:endParaRPr lang="en-US" sz="1000" dirty="0"/>
          </a:p>
        </p:txBody>
      </p:sp>
      <p:sp>
        <p:nvSpPr>
          <p:cNvPr id="19" name="Text 17"/>
          <p:cNvSpPr/>
          <p:nvPr/>
        </p:nvSpPr>
        <p:spPr>
          <a:xfrm>
            <a:off x="7483197" y="3262789"/>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Clear accountability for changes</a:t>
            </a:r>
            <a:endParaRPr lang="en-US" sz="1000" dirty="0"/>
          </a:p>
        </p:txBody>
      </p:sp>
      <p:sp>
        <p:nvSpPr>
          <p:cNvPr id="20" name="Text 18"/>
          <p:cNvSpPr/>
          <p:nvPr/>
        </p:nvSpPr>
        <p:spPr>
          <a:xfrm>
            <a:off x="7483197" y="3519249"/>
            <a:ext cx="6628805"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Seamless collaboration and integration</a:t>
            </a:r>
            <a:endParaRPr lang="en-US" sz="1000" dirty="0"/>
          </a:p>
        </p:txBody>
      </p:sp>
      <p:sp>
        <p:nvSpPr>
          <p:cNvPr id="21" name="Text 19"/>
          <p:cNvSpPr/>
          <p:nvPr/>
        </p:nvSpPr>
        <p:spPr>
          <a:xfrm>
            <a:off x="526018" y="3972878"/>
            <a:ext cx="2705100" cy="246578"/>
          </a:xfrm>
          <a:prstGeom prst="rect">
            <a:avLst/>
          </a:prstGeom>
          <a:noFill/>
          <a:ln/>
        </p:spPr>
        <p:txBody>
          <a:bodyPr wrap="none" lIns="0" tIns="0" rIns="0" bIns="0" rtlCol="0" anchor="t"/>
          <a:lstStyle/>
          <a:p>
            <a:pPr marL="0" indent="0" algn="l">
              <a:lnSpc>
                <a:spcPts val="1900"/>
              </a:lnSpc>
              <a:buNone/>
            </a:pPr>
            <a:r>
              <a:rPr lang="en-US" sz="1550" dirty="0">
                <a:solidFill>
                  <a:srgbClr val="D8B6A4"/>
                </a:solidFill>
                <a:latin typeface="Gelasio" pitchFamily="34" charset="0"/>
                <a:ea typeface="Gelasio" pitchFamily="34" charset="-122"/>
                <a:cs typeface="Gelasio" pitchFamily="34" charset="-120"/>
              </a:rPr>
              <a:t>Best Practices &amp; Interview Tips</a:t>
            </a:r>
            <a:endParaRPr lang="en-US" sz="1550" dirty="0"/>
          </a:p>
        </p:txBody>
      </p:sp>
      <p:sp>
        <p:nvSpPr>
          <p:cNvPr id="22" name="Shape 20"/>
          <p:cNvSpPr/>
          <p:nvPr/>
        </p:nvSpPr>
        <p:spPr>
          <a:xfrm>
            <a:off x="526018" y="4416623"/>
            <a:ext cx="4438412" cy="2309455"/>
          </a:xfrm>
          <a:prstGeom prst="roundRect">
            <a:avLst>
              <a:gd name="adj" fmla="val 854"/>
            </a:avLst>
          </a:prstGeom>
          <a:solidFill>
            <a:srgbClr val="373433"/>
          </a:solidFill>
          <a:ln/>
        </p:spPr>
      </p:sp>
      <p:sp>
        <p:nvSpPr>
          <p:cNvPr id="23" name="Shape 21"/>
          <p:cNvSpPr/>
          <p:nvPr/>
        </p:nvSpPr>
        <p:spPr>
          <a:xfrm>
            <a:off x="657463" y="4548068"/>
            <a:ext cx="394454" cy="394454"/>
          </a:xfrm>
          <a:prstGeom prst="roundRect">
            <a:avLst>
              <a:gd name="adj" fmla="val 23179092"/>
            </a:avLst>
          </a:prstGeom>
          <a:solidFill>
            <a:srgbClr val="C49F8C"/>
          </a:solidFill>
          <a:ln/>
        </p:spPr>
      </p:sp>
      <p:pic>
        <p:nvPicPr>
          <p:cNvPr id="2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929" y="4656415"/>
            <a:ext cx="177522" cy="177522"/>
          </a:xfrm>
          <a:prstGeom prst="rect">
            <a:avLst/>
          </a:prstGeom>
        </p:spPr>
      </p:pic>
      <p:sp>
        <p:nvSpPr>
          <p:cNvPr id="25" name="Text 22"/>
          <p:cNvSpPr/>
          <p:nvPr/>
        </p:nvSpPr>
        <p:spPr>
          <a:xfrm>
            <a:off x="657463" y="507396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Git Best Practices</a:t>
            </a:r>
            <a:endParaRPr lang="en-US" sz="1250" dirty="0"/>
          </a:p>
        </p:txBody>
      </p:sp>
      <p:sp>
        <p:nvSpPr>
          <p:cNvPr id="26" name="Text 23"/>
          <p:cNvSpPr/>
          <p:nvPr/>
        </p:nvSpPr>
        <p:spPr>
          <a:xfrm>
            <a:off x="657463" y="5358289"/>
            <a:ext cx="4175522"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Commit small changes frequently</a:t>
            </a:r>
            <a:endParaRPr lang="en-US" sz="1000" dirty="0"/>
          </a:p>
        </p:txBody>
      </p:sp>
      <p:sp>
        <p:nvSpPr>
          <p:cNvPr id="27" name="Text 24"/>
          <p:cNvSpPr/>
          <p:nvPr/>
        </p:nvSpPr>
        <p:spPr>
          <a:xfrm>
            <a:off x="657463" y="5614749"/>
            <a:ext cx="4175522"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Write clear, descriptive messages</a:t>
            </a:r>
            <a:endParaRPr lang="en-US" sz="1000" dirty="0"/>
          </a:p>
        </p:txBody>
      </p:sp>
      <p:sp>
        <p:nvSpPr>
          <p:cNvPr id="28" name="Text 25"/>
          <p:cNvSpPr/>
          <p:nvPr/>
        </p:nvSpPr>
        <p:spPr>
          <a:xfrm>
            <a:off x="657463" y="5871210"/>
            <a:ext cx="4175522"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Always use feature branches</a:t>
            </a:r>
            <a:endParaRPr lang="en-US" sz="1000" dirty="0"/>
          </a:p>
        </p:txBody>
      </p:sp>
      <p:sp>
        <p:nvSpPr>
          <p:cNvPr id="29" name="Text 26"/>
          <p:cNvSpPr/>
          <p:nvPr/>
        </p:nvSpPr>
        <p:spPr>
          <a:xfrm>
            <a:off x="657463" y="6127671"/>
            <a:ext cx="4175522"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Pull before pushing changes</a:t>
            </a:r>
            <a:endParaRPr lang="en-US" sz="1000" dirty="0"/>
          </a:p>
        </p:txBody>
      </p:sp>
      <p:sp>
        <p:nvSpPr>
          <p:cNvPr id="30" name="Text 27"/>
          <p:cNvSpPr/>
          <p:nvPr/>
        </p:nvSpPr>
        <p:spPr>
          <a:xfrm>
            <a:off x="657463" y="6384131"/>
            <a:ext cx="4175522"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Review code via Pull Requests</a:t>
            </a:r>
            <a:endParaRPr lang="en-US" sz="1000" dirty="0"/>
          </a:p>
        </p:txBody>
      </p:sp>
      <p:sp>
        <p:nvSpPr>
          <p:cNvPr id="31" name="Shape 28"/>
          <p:cNvSpPr/>
          <p:nvPr/>
        </p:nvSpPr>
        <p:spPr>
          <a:xfrm>
            <a:off x="5095875" y="4416623"/>
            <a:ext cx="4438531" cy="2309455"/>
          </a:xfrm>
          <a:prstGeom prst="roundRect">
            <a:avLst>
              <a:gd name="adj" fmla="val 854"/>
            </a:avLst>
          </a:prstGeom>
          <a:solidFill>
            <a:srgbClr val="373433"/>
          </a:solidFill>
          <a:ln/>
        </p:spPr>
      </p:sp>
      <p:sp>
        <p:nvSpPr>
          <p:cNvPr id="32" name="Shape 29"/>
          <p:cNvSpPr/>
          <p:nvPr/>
        </p:nvSpPr>
        <p:spPr>
          <a:xfrm>
            <a:off x="5227320" y="4548068"/>
            <a:ext cx="394454" cy="394454"/>
          </a:xfrm>
          <a:prstGeom prst="roundRect">
            <a:avLst>
              <a:gd name="adj" fmla="val 23179092"/>
            </a:avLst>
          </a:prstGeom>
          <a:solidFill>
            <a:srgbClr val="C49F8C"/>
          </a:solidFill>
          <a:ln/>
        </p:spPr>
      </p:sp>
      <p:pic>
        <p:nvPicPr>
          <p:cNvPr id="3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5786" y="4656415"/>
            <a:ext cx="177522" cy="177522"/>
          </a:xfrm>
          <a:prstGeom prst="rect">
            <a:avLst/>
          </a:prstGeom>
        </p:spPr>
      </p:pic>
      <p:sp>
        <p:nvSpPr>
          <p:cNvPr id="34" name="Text 30"/>
          <p:cNvSpPr/>
          <p:nvPr/>
        </p:nvSpPr>
        <p:spPr>
          <a:xfrm>
            <a:off x="5227320" y="5073968"/>
            <a:ext cx="2172057"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Common Interview Questions</a:t>
            </a:r>
            <a:endParaRPr lang="en-US" sz="1250" dirty="0"/>
          </a:p>
        </p:txBody>
      </p:sp>
      <p:sp>
        <p:nvSpPr>
          <p:cNvPr id="35" name="Text 31"/>
          <p:cNvSpPr/>
          <p:nvPr/>
        </p:nvSpPr>
        <p:spPr>
          <a:xfrm>
            <a:off x="5227320" y="5358289"/>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Difference between Git and GitHub?</a:t>
            </a:r>
            <a:endParaRPr lang="en-US" sz="1000" dirty="0"/>
          </a:p>
        </p:txBody>
      </p:sp>
      <p:sp>
        <p:nvSpPr>
          <p:cNvPr id="36" name="Text 32"/>
          <p:cNvSpPr/>
          <p:nvPr/>
        </p:nvSpPr>
        <p:spPr>
          <a:xfrm>
            <a:off x="5227320" y="5614749"/>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What is a branch and why use it?</a:t>
            </a:r>
            <a:endParaRPr lang="en-US" sz="1000" dirty="0"/>
          </a:p>
        </p:txBody>
      </p:sp>
      <p:sp>
        <p:nvSpPr>
          <p:cNvPr id="37" name="Text 33"/>
          <p:cNvSpPr/>
          <p:nvPr/>
        </p:nvSpPr>
        <p:spPr>
          <a:xfrm>
            <a:off x="5227320" y="5871210"/>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Explain Pull Request workflow</a:t>
            </a:r>
            <a:endParaRPr lang="en-US" sz="1000" dirty="0"/>
          </a:p>
        </p:txBody>
      </p:sp>
      <p:sp>
        <p:nvSpPr>
          <p:cNvPr id="38" name="Text 34"/>
          <p:cNvSpPr/>
          <p:nvPr/>
        </p:nvSpPr>
        <p:spPr>
          <a:xfrm>
            <a:off x="5227320" y="6127671"/>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How to resolve merge conflicts?</a:t>
            </a:r>
            <a:endParaRPr lang="en-US" sz="1000" dirty="0"/>
          </a:p>
        </p:txBody>
      </p:sp>
      <p:sp>
        <p:nvSpPr>
          <p:cNvPr id="39" name="Text 35"/>
          <p:cNvSpPr/>
          <p:nvPr/>
        </p:nvSpPr>
        <p:spPr>
          <a:xfrm>
            <a:off x="5227320" y="6384131"/>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Git commands for daily workflow?</a:t>
            </a:r>
            <a:endParaRPr lang="en-US" sz="1000" dirty="0"/>
          </a:p>
        </p:txBody>
      </p:sp>
      <p:sp>
        <p:nvSpPr>
          <p:cNvPr id="40" name="Shape 36"/>
          <p:cNvSpPr/>
          <p:nvPr/>
        </p:nvSpPr>
        <p:spPr>
          <a:xfrm>
            <a:off x="9665851" y="4416623"/>
            <a:ext cx="4438531" cy="2309455"/>
          </a:xfrm>
          <a:prstGeom prst="roundRect">
            <a:avLst>
              <a:gd name="adj" fmla="val 854"/>
            </a:avLst>
          </a:prstGeom>
          <a:solidFill>
            <a:srgbClr val="373433"/>
          </a:solidFill>
          <a:ln/>
        </p:spPr>
      </p:sp>
      <p:sp>
        <p:nvSpPr>
          <p:cNvPr id="41" name="Shape 37"/>
          <p:cNvSpPr/>
          <p:nvPr/>
        </p:nvSpPr>
        <p:spPr>
          <a:xfrm>
            <a:off x="9797296" y="4548068"/>
            <a:ext cx="394454" cy="394454"/>
          </a:xfrm>
          <a:prstGeom prst="roundRect">
            <a:avLst>
              <a:gd name="adj" fmla="val 23179092"/>
            </a:avLst>
          </a:prstGeom>
          <a:solidFill>
            <a:srgbClr val="C49F8C"/>
          </a:solidFill>
          <a:ln/>
        </p:spPr>
      </p:sp>
      <p:pic>
        <p:nvPicPr>
          <p:cNvPr id="4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5762" y="4656415"/>
            <a:ext cx="177522" cy="177522"/>
          </a:xfrm>
          <a:prstGeom prst="rect">
            <a:avLst/>
          </a:prstGeom>
        </p:spPr>
      </p:pic>
      <p:sp>
        <p:nvSpPr>
          <p:cNvPr id="43" name="Text 38"/>
          <p:cNvSpPr/>
          <p:nvPr/>
        </p:nvSpPr>
        <p:spPr>
          <a:xfrm>
            <a:off x="9797296" y="5073968"/>
            <a:ext cx="1643896" cy="205502"/>
          </a:xfrm>
          <a:prstGeom prst="rect">
            <a:avLst/>
          </a:prstGeom>
          <a:noFill/>
          <a:ln/>
        </p:spPr>
        <p:txBody>
          <a:bodyPr wrap="none" lIns="0" tIns="0" rIns="0" bIns="0" rtlCol="0" anchor="t"/>
          <a:lstStyle/>
          <a:p>
            <a:pPr marL="0" indent="0" algn="l">
              <a:lnSpc>
                <a:spcPts val="1600"/>
              </a:lnSpc>
              <a:buNone/>
            </a:pPr>
            <a:r>
              <a:rPr lang="en-US" sz="1250" dirty="0">
                <a:solidFill>
                  <a:srgbClr val="C9C2C0"/>
                </a:solidFill>
                <a:latin typeface="Gelasio" pitchFamily="34" charset="0"/>
                <a:ea typeface="Gelasio" pitchFamily="34" charset="-122"/>
                <a:cs typeface="Gelasio" pitchFamily="34" charset="-120"/>
              </a:rPr>
              <a:t>Industry Applications</a:t>
            </a:r>
            <a:endParaRPr lang="en-US" sz="1250" dirty="0"/>
          </a:p>
        </p:txBody>
      </p:sp>
      <p:sp>
        <p:nvSpPr>
          <p:cNvPr id="44" name="Text 39"/>
          <p:cNvSpPr/>
          <p:nvPr/>
        </p:nvSpPr>
        <p:spPr>
          <a:xfrm>
            <a:off x="9797296" y="5358289"/>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Essential in Agile &amp; DevOps teams</a:t>
            </a:r>
            <a:endParaRPr lang="en-US" sz="1000" dirty="0"/>
          </a:p>
        </p:txBody>
      </p:sp>
      <p:sp>
        <p:nvSpPr>
          <p:cNvPr id="45" name="Text 40"/>
          <p:cNvSpPr/>
          <p:nvPr/>
        </p:nvSpPr>
        <p:spPr>
          <a:xfrm>
            <a:off x="9797296" y="5614749"/>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Mandatory for CI/CD pipelines</a:t>
            </a:r>
            <a:endParaRPr lang="en-US" sz="1000" dirty="0"/>
          </a:p>
        </p:txBody>
      </p:sp>
      <p:sp>
        <p:nvSpPr>
          <p:cNvPr id="46" name="Text 41"/>
          <p:cNvSpPr/>
          <p:nvPr/>
        </p:nvSpPr>
        <p:spPr>
          <a:xfrm>
            <a:off x="9797296" y="5871210"/>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Integrated with Jira, Jenkins</a:t>
            </a:r>
            <a:endParaRPr lang="en-US" sz="1000" dirty="0"/>
          </a:p>
        </p:txBody>
      </p:sp>
      <p:sp>
        <p:nvSpPr>
          <p:cNvPr id="47" name="Text 42"/>
          <p:cNvSpPr/>
          <p:nvPr/>
        </p:nvSpPr>
        <p:spPr>
          <a:xfrm>
            <a:off x="9797296" y="6127671"/>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Used in all modern companies</a:t>
            </a:r>
            <a:endParaRPr lang="en-US" sz="1000" dirty="0"/>
          </a:p>
        </p:txBody>
      </p:sp>
      <p:sp>
        <p:nvSpPr>
          <p:cNvPr id="48" name="Text 43"/>
          <p:cNvSpPr/>
          <p:nvPr/>
        </p:nvSpPr>
        <p:spPr>
          <a:xfrm>
            <a:off x="9797296" y="6384131"/>
            <a:ext cx="4175641"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C9C2C0"/>
                </a:solidFill>
                <a:latin typeface="Gelasio" pitchFamily="34" charset="0"/>
                <a:ea typeface="Gelasio" pitchFamily="34" charset="-122"/>
                <a:cs typeface="Gelasio" pitchFamily="34" charset="-120"/>
              </a:rPr>
              <a:t>Core skill for developers</a:t>
            </a:r>
            <a:endParaRPr lang="en-US" sz="1000" dirty="0"/>
          </a:p>
        </p:txBody>
      </p:sp>
      <p:sp>
        <p:nvSpPr>
          <p:cNvPr id="49" name="Text 44"/>
          <p:cNvSpPr/>
          <p:nvPr/>
        </p:nvSpPr>
        <p:spPr>
          <a:xfrm>
            <a:off x="526018" y="6923246"/>
            <a:ext cx="2630329" cy="328732"/>
          </a:xfrm>
          <a:prstGeom prst="rect">
            <a:avLst/>
          </a:prstGeom>
          <a:noFill/>
          <a:ln/>
        </p:spPr>
        <p:txBody>
          <a:bodyPr wrap="none" lIns="0" tIns="0" rIns="0" bIns="0" rtlCol="0" anchor="t"/>
          <a:lstStyle/>
          <a:p>
            <a:pPr marL="0" indent="0" algn="l">
              <a:lnSpc>
                <a:spcPts val="2550"/>
              </a:lnSpc>
              <a:buNone/>
            </a:pPr>
            <a:r>
              <a:rPr lang="en-US" sz="2050" dirty="0">
                <a:solidFill>
                  <a:srgbClr val="D8B6A4"/>
                </a:solidFill>
                <a:latin typeface="Gelasio" pitchFamily="34" charset="0"/>
                <a:ea typeface="Gelasio" pitchFamily="34" charset="-122"/>
                <a:cs typeface="Gelasio" pitchFamily="34" charset="-120"/>
              </a:rPr>
              <a:t>Summary</a:t>
            </a:r>
            <a:endParaRPr lang="en-US" sz="2050" dirty="0"/>
          </a:p>
        </p:txBody>
      </p:sp>
      <p:sp>
        <p:nvSpPr>
          <p:cNvPr id="50" name="Text 45"/>
          <p:cNvSpPr/>
          <p:nvPr/>
        </p:nvSpPr>
        <p:spPr>
          <a:xfrm>
            <a:off x="526018" y="7449145"/>
            <a:ext cx="13578364" cy="421005"/>
          </a:xfrm>
          <a:prstGeom prst="rect">
            <a:avLst/>
          </a:prstGeom>
          <a:noFill/>
          <a:ln/>
        </p:spPr>
        <p:txBody>
          <a:bodyPr wrap="square" lIns="0" tIns="0" rIns="0" bIns="0" rtlCol="0" anchor="t"/>
          <a:lstStyle/>
          <a:p>
            <a:pPr marL="0" indent="0" algn="l">
              <a:lnSpc>
                <a:spcPts val="1650"/>
              </a:lnSpc>
              <a:buNone/>
            </a:pPr>
            <a:r>
              <a:rPr lang="en-US" sz="1000" dirty="0">
                <a:solidFill>
                  <a:srgbClr val="C9C2C0"/>
                </a:solidFill>
                <a:latin typeface="Gelasio" pitchFamily="34" charset="0"/>
                <a:ea typeface="Gelasio" pitchFamily="34" charset="-122"/>
                <a:cs typeface="Gelasio" pitchFamily="34" charset="-120"/>
              </a:rPr>
              <a:t>Git manages code versions with powerful branching and merging capabilities. GitHub enables seamless collaboration through Pull Requests and Issues. Together, they form the foundation of modern software development, making version control and teamwork efficient, transparent, and reliable. Mastering Git and GitHub is an essential skill for every developer in today's industry.</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0329" y="502087"/>
            <a:ext cx="6487239" cy="456367"/>
          </a:xfrm>
          <a:prstGeom prst="rect">
            <a:avLst/>
          </a:prstGeom>
          <a:noFill/>
          <a:ln/>
        </p:spPr>
        <p:txBody>
          <a:bodyPr wrap="none" lIns="0" tIns="0" rIns="0" bIns="0" rtlCol="0" anchor="t"/>
          <a:lstStyle/>
          <a:p>
            <a:pPr marL="0" indent="0" algn="l">
              <a:lnSpc>
                <a:spcPts val="3550"/>
              </a:lnSpc>
              <a:buNone/>
            </a:pPr>
            <a:r>
              <a:rPr lang="en-US" sz="2850" dirty="0">
                <a:solidFill>
                  <a:srgbClr val="D8B6A4"/>
                </a:solidFill>
                <a:latin typeface="Gelasio" pitchFamily="34" charset="0"/>
                <a:ea typeface="Gelasio" pitchFamily="34" charset="-122"/>
                <a:cs typeface="Gelasio" pitchFamily="34" charset="-120"/>
              </a:rPr>
              <a:t>Understanding Version Control Systems</a:t>
            </a:r>
            <a:endParaRPr lang="en-US" sz="2850" dirty="0"/>
          </a:p>
        </p:txBody>
      </p:sp>
      <p:sp>
        <p:nvSpPr>
          <p:cNvPr id="3" name="Text 1"/>
          <p:cNvSpPr/>
          <p:nvPr/>
        </p:nvSpPr>
        <p:spPr>
          <a:xfrm>
            <a:off x="730329" y="1396603"/>
            <a:ext cx="7723703" cy="1168718"/>
          </a:xfrm>
          <a:prstGeom prst="rect">
            <a:avLst/>
          </a:prstGeom>
          <a:noFill/>
          <a:ln/>
        </p:spPr>
        <p:txBody>
          <a:bodyPr wrap="square" lIns="0" tIns="0" rIns="0" bIns="0" rtlCol="0" anchor="t"/>
          <a:lstStyle/>
          <a:p>
            <a:pPr marL="0" indent="0" algn="l">
              <a:lnSpc>
                <a:spcPts val="2300"/>
              </a:lnSpc>
              <a:buNone/>
            </a:pPr>
            <a:r>
              <a:rPr lang="en-US" sz="1400" dirty="0">
                <a:solidFill>
                  <a:srgbClr val="C9C2C0"/>
                </a:solidFill>
                <a:latin typeface="Gelasio" pitchFamily="34" charset="0"/>
                <a:ea typeface="Gelasio" pitchFamily="34" charset="-122"/>
                <a:cs typeface="Gelasio" pitchFamily="34" charset="-120"/>
              </a:rPr>
              <a:t>Version control systems are fundamental tools in modern software development that track and manage changes to source code over time. They maintain a complete history of every modification, enabling developers to understand what changed, when it changed, and who made the change.</a:t>
            </a:r>
            <a:endParaRPr lang="en-US" sz="1400" dirty="0"/>
          </a:p>
        </p:txBody>
      </p:sp>
      <p:sp>
        <p:nvSpPr>
          <p:cNvPr id="4" name="Text 2"/>
          <p:cNvSpPr/>
          <p:nvPr/>
        </p:nvSpPr>
        <p:spPr>
          <a:xfrm>
            <a:off x="730329" y="2729627"/>
            <a:ext cx="7723703" cy="876538"/>
          </a:xfrm>
          <a:prstGeom prst="rect">
            <a:avLst/>
          </a:prstGeom>
          <a:noFill/>
          <a:ln/>
        </p:spPr>
        <p:txBody>
          <a:bodyPr wrap="square" lIns="0" tIns="0" rIns="0" bIns="0" rtlCol="0" anchor="t"/>
          <a:lstStyle/>
          <a:p>
            <a:pPr marL="0" indent="0" algn="l">
              <a:lnSpc>
                <a:spcPts val="2300"/>
              </a:lnSpc>
              <a:buNone/>
            </a:pPr>
            <a:r>
              <a:rPr lang="en-US" sz="1400" dirty="0">
                <a:solidFill>
                  <a:srgbClr val="C9C2C0"/>
                </a:solidFill>
                <a:latin typeface="Gelasio" pitchFamily="34" charset="0"/>
                <a:ea typeface="Gelasio" pitchFamily="34" charset="-122"/>
                <a:cs typeface="Gelasio" pitchFamily="34" charset="-120"/>
              </a:rPr>
              <a:t>These systems allow multiple developers to work on the same codebase simultaneously without overwriting each other's work. If something goes wrong, you can easily roll back to any previous version, making development safer and more efficient.</a:t>
            </a:r>
            <a:endParaRPr lang="en-US" sz="1400" dirty="0"/>
          </a:p>
        </p:txBody>
      </p:sp>
      <p:pic>
        <p:nvPicPr>
          <p:cNvPr id="5" name="Image 0" descr="preencoded.png"/>
          <p:cNvPicPr>
            <a:picLocks noChangeAspect="1"/>
          </p:cNvPicPr>
          <p:nvPr/>
        </p:nvPicPr>
        <p:blipFill>
          <a:blip r:embed="rId3"/>
          <a:stretch>
            <a:fillRect/>
          </a:stretch>
        </p:blipFill>
        <p:spPr>
          <a:xfrm>
            <a:off x="8906947" y="1437680"/>
            <a:ext cx="5000625" cy="5000625"/>
          </a:xfrm>
          <a:prstGeom prst="rect">
            <a:avLst/>
          </a:prstGeom>
        </p:spPr>
      </p:pic>
      <p:sp>
        <p:nvSpPr>
          <p:cNvPr id="6" name="Shape 3"/>
          <p:cNvSpPr/>
          <p:nvPr/>
        </p:nvSpPr>
        <p:spPr>
          <a:xfrm>
            <a:off x="730329" y="6849070"/>
            <a:ext cx="4268153" cy="1344216"/>
          </a:xfrm>
          <a:prstGeom prst="roundRect">
            <a:avLst>
              <a:gd name="adj" fmla="val 2037"/>
            </a:avLst>
          </a:prstGeom>
          <a:solidFill>
            <a:srgbClr val="373433"/>
          </a:solidFill>
          <a:ln/>
        </p:spPr>
      </p:sp>
      <p:sp>
        <p:nvSpPr>
          <p:cNvPr id="7" name="Text 4"/>
          <p:cNvSpPr/>
          <p:nvPr/>
        </p:nvSpPr>
        <p:spPr>
          <a:xfrm>
            <a:off x="912852" y="7031593"/>
            <a:ext cx="2282190" cy="285274"/>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Track Changes</a:t>
            </a:r>
            <a:endParaRPr lang="en-US" sz="1750" dirty="0"/>
          </a:p>
        </p:txBody>
      </p:sp>
      <p:sp>
        <p:nvSpPr>
          <p:cNvPr id="8" name="Text 5"/>
          <p:cNvSpPr/>
          <p:nvPr/>
        </p:nvSpPr>
        <p:spPr>
          <a:xfrm>
            <a:off x="912852" y="7426404"/>
            <a:ext cx="3903107" cy="584359"/>
          </a:xfrm>
          <a:prstGeom prst="rect">
            <a:avLst/>
          </a:prstGeom>
          <a:noFill/>
          <a:ln/>
        </p:spPr>
        <p:txBody>
          <a:bodyPr wrap="square" lIns="0" tIns="0" rIns="0" bIns="0" rtlCol="0" anchor="t"/>
          <a:lstStyle/>
          <a:p>
            <a:pPr marL="0" indent="0" algn="l">
              <a:lnSpc>
                <a:spcPts val="2300"/>
              </a:lnSpc>
              <a:buNone/>
            </a:pPr>
            <a:r>
              <a:rPr lang="en-US" sz="1400" dirty="0">
                <a:solidFill>
                  <a:srgbClr val="C9C2C0"/>
                </a:solidFill>
                <a:latin typeface="Gelasio" pitchFamily="34" charset="0"/>
                <a:ea typeface="Gelasio" pitchFamily="34" charset="-122"/>
                <a:cs typeface="Gelasio" pitchFamily="34" charset="-120"/>
              </a:rPr>
              <a:t>Monitor every modification to your codebase with detailed history</a:t>
            </a:r>
            <a:endParaRPr lang="en-US" sz="1400" dirty="0"/>
          </a:p>
        </p:txBody>
      </p:sp>
      <p:sp>
        <p:nvSpPr>
          <p:cNvPr id="9" name="Shape 6"/>
          <p:cNvSpPr/>
          <p:nvPr/>
        </p:nvSpPr>
        <p:spPr>
          <a:xfrm>
            <a:off x="5181005" y="6849070"/>
            <a:ext cx="4268272" cy="1344216"/>
          </a:xfrm>
          <a:prstGeom prst="roundRect">
            <a:avLst>
              <a:gd name="adj" fmla="val 2037"/>
            </a:avLst>
          </a:prstGeom>
          <a:solidFill>
            <a:srgbClr val="373433"/>
          </a:solidFill>
          <a:ln/>
        </p:spPr>
      </p:sp>
      <p:sp>
        <p:nvSpPr>
          <p:cNvPr id="10" name="Text 7"/>
          <p:cNvSpPr/>
          <p:nvPr/>
        </p:nvSpPr>
        <p:spPr>
          <a:xfrm>
            <a:off x="5363528" y="7031593"/>
            <a:ext cx="2282190" cy="285274"/>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Team Collaboration</a:t>
            </a:r>
            <a:endParaRPr lang="en-US" sz="1750" dirty="0"/>
          </a:p>
        </p:txBody>
      </p:sp>
      <p:sp>
        <p:nvSpPr>
          <p:cNvPr id="11" name="Text 8"/>
          <p:cNvSpPr/>
          <p:nvPr/>
        </p:nvSpPr>
        <p:spPr>
          <a:xfrm>
            <a:off x="5363528" y="7426404"/>
            <a:ext cx="3903226" cy="584359"/>
          </a:xfrm>
          <a:prstGeom prst="rect">
            <a:avLst/>
          </a:prstGeom>
          <a:noFill/>
          <a:ln/>
        </p:spPr>
        <p:txBody>
          <a:bodyPr wrap="square" lIns="0" tIns="0" rIns="0" bIns="0" rtlCol="0" anchor="t"/>
          <a:lstStyle/>
          <a:p>
            <a:pPr marL="0" indent="0" algn="l">
              <a:lnSpc>
                <a:spcPts val="2300"/>
              </a:lnSpc>
              <a:buNone/>
            </a:pPr>
            <a:r>
              <a:rPr lang="en-US" sz="1400" dirty="0">
                <a:solidFill>
                  <a:srgbClr val="C9C2C0"/>
                </a:solidFill>
                <a:latin typeface="Gelasio" pitchFamily="34" charset="0"/>
                <a:ea typeface="Gelasio" pitchFamily="34" charset="-122"/>
                <a:cs typeface="Gelasio" pitchFamily="34" charset="-120"/>
              </a:rPr>
              <a:t>Enable multiple developers to work together seamlessly</a:t>
            </a:r>
            <a:endParaRPr lang="en-US" sz="1400" dirty="0"/>
          </a:p>
        </p:txBody>
      </p:sp>
      <p:sp>
        <p:nvSpPr>
          <p:cNvPr id="12" name="Shape 9"/>
          <p:cNvSpPr/>
          <p:nvPr/>
        </p:nvSpPr>
        <p:spPr>
          <a:xfrm>
            <a:off x="9631799" y="6849070"/>
            <a:ext cx="4268272" cy="1344216"/>
          </a:xfrm>
          <a:prstGeom prst="roundRect">
            <a:avLst>
              <a:gd name="adj" fmla="val 2037"/>
            </a:avLst>
          </a:prstGeom>
          <a:solidFill>
            <a:srgbClr val="373433"/>
          </a:solidFill>
          <a:ln/>
        </p:spPr>
      </p:sp>
      <p:sp>
        <p:nvSpPr>
          <p:cNvPr id="13" name="Text 10"/>
          <p:cNvSpPr/>
          <p:nvPr/>
        </p:nvSpPr>
        <p:spPr>
          <a:xfrm>
            <a:off x="9814322" y="7031593"/>
            <a:ext cx="2282190" cy="285274"/>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Safe Rollback</a:t>
            </a:r>
            <a:endParaRPr lang="en-US" sz="1750" dirty="0"/>
          </a:p>
        </p:txBody>
      </p:sp>
      <p:sp>
        <p:nvSpPr>
          <p:cNvPr id="14" name="Text 11"/>
          <p:cNvSpPr/>
          <p:nvPr/>
        </p:nvSpPr>
        <p:spPr>
          <a:xfrm>
            <a:off x="9814322" y="7426404"/>
            <a:ext cx="3903226" cy="292179"/>
          </a:xfrm>
          <a:prstGeom prst="rect">
            <a:avLst/>
          </a:prstGeom>
          <a:noFill/>
          <a:ln/>
        </p:spPr>
        <p:txBody>
          <a:bodyPr wrap="none" lIns="0" tIns="0" rIns="0" bIns="0" rtlCol="0" anchor="t"/>
          <a:lstStyle/>
          <a:p>
            <a:pPr marL="0" indent="0" algn="l">
              <a:lnSpc>
                <a:spcPts val="2300"/>
              </a:lnSpc>
              <a:buNone/>
            </a:pPr>
            <a:r>
              <a:rPr lang="en-US" sz="1400" dirty="0">
                <a:solidFill>
                  <a:srgbClr val="C9C2C0"/>
                </a:solidFill>
                <a:latin typeface="Gelasio" pitchFamily="34" charset="0"/>
                <a:ea typeface="Gelasio" pitchFamily="34" charset="-122"/>
                <a:cs typeface="Gelasio" pitchFamily="34" charset="-120"/>
              </a:rPr>
              <a:t>Revert to any previous version when issues arise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8411"/>
          </a:xfrm>
          <a:prstGeom prst="rect">
            <a:avLst/>
          </a:prstGeom>
        </p:spPr>
      </p:pic>
      <p:sp>
        <p:nvSpPr>
          <p:cNvPr id="3" name="Text 0"/>
          <p:cNvSpPr/>
          <p:nvPr/>
        </p:nvSpPr>
        <p:spPr>
          <a:xfrm>
            <a:off x="6254591" y="528161"/>
            <a:ext cx="5894665" cy="480060"/>
          </a:xfrm>
          <a:prstGeom prst="rect">
            <a:avLst/>
          </a:prstGeom>
          <a:noFill/>
          <a:ln/>
        </p:spPr>
        <p:txBody>
          <a:bodyPr wrap="none" lIns="0" tIns="0" rIns="0" bIns="0" rtlCol="0" anchor="t"/>
          <a:lstStyle/>
          <a:p>
            <a:pPr marL="0" indent="0" algn="l">
              <a:lnSpc>
                <a:spcPts val="3750"/>
              </a:lnSpc>
              <a:buNone/>
            </a:pPr>
            <a:r>
              <a:rPr lang="en-US" sz="3000" dirty="0">
                <a:solidFill>
                  <a:srgbClr val="D8B6A4"/>
                </a:solidFill>
                <a:latin typeface="Gelasio" pitchFamily="34" charset="0"/>
                <a:ea typeface="Gelasio" pitchFamily="34" charset="-122"/>
                <a:cs typeface="Gelasio" pitchFamily="34" charset="-120"/>
              </a:rPr>
              <a:t>Problems Without Version Control</a:t>
            </a:r>
            <a:endParaRPr lang="en-US" sz="3000" dirty="0"/>
          </a:p>
        </p:txBody>
      </p:sp>
      <p:sp>
        <p:nvSpPr>
          <p:cNvPr id="4" name="Shape 1"/>
          <p:cNvSpPr/>
          <p:nvPr/>
        </p:nvSpPr>
        <p:spPr>
          <a:xfrm>
            <a:off x="6254591" y="1296233"/>
            <a:ext cx="7607618" cy="1459468"/>
          </a:xfrm>
          <a:prstGeom prst="roundRect">
            <a:avLst>
              <a:gd name="adj" fmla="val 7518"/>
            </a:avLst>
          </a:prstGeom>
          <a:solidFill>
            <a:srgbClr val="464342"/>
          </a:solidFill>
          <a:ln w="22860">
            <a:solidFill>
              <a:srgbClr val="504D4C"/>
            </a:solidFill>
            <a:prstDash val="solid"/>
          </a:ln>
        </p:spPr>
      </p:sp>
      <p:sp>
        <p:nvSpPr>
          <p:cNvPr id="5" name="Shape 2"/>
          <p:cNvSpPr/>
          <p:nvPr/>
        </p:nvSpPr>
        <p:spPr>
          <a:xfrm>
            <a:off x="6231731" y="1296233"/>
            <a:ext cx="91440" cy="1459468"/>
          </a:xfrm>
          <a:prstGeom prst="roundRect">
            <a:avLst>
              <a:gd name="adj" fmla="val 31508"/>
            </a:avLst>
          </a:prstGeom>
          <a:solidFill>
            <a:srgbClr val="C49F8C"/>
          </a:solidFill>
          <a:ln/>
        </p:spPr>
      </p:sp>
      <p:sp>
        <p:nvSpPr>
          <p:cNvPr id="6" name="Text 3"/>
          <p:cNvSpPr/>
          <p:nvPr/>
        </p:nvSpPr>
        <p:spPr>
          <a:xfrm>
            <a:off x="6538079" y="1511141"/>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Code Overwriting</a:t>
            </a:r>
            <a:endParaRPr lang="en-US" sz="1850" dirty="0"/>
          </a:p>
        </p:txBody>
      </p:sp>
      <p:sp>
        <p:nvSpPr>
          <p:cNvPr id="7" name="Text 4"/>
          <p:cNvSpPr/>
          <p:nvPr/>
        </p:nvSpPr>
        <p:spPr>
          <a:xfrm>
            <a:off x="6538079" y="1926431"/>
            <a:ext cx="7109222" cy="61436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Team members accidentally overwrite each other's work, leading to loss of important changes and wasted development time.</a:t>
            </a:r>
            <a:endParaRPr lang="en-US" sz="1500" dirty="0"/>
          </a:p>
        </p:txBody>
      </p:sp>
      <p:sp>
        <p:nvSpPr>
          <p:cNvPr id="8" name="Shape 5"/>
          <p:cNvSpPr/>
          <p:nvPr/>
        </p:nvSpPr>
        <p:spPr>
          <a:xfrm>
            <a:off x="6254591" y="2947749"/>
            <a:ext cx="7607618" cy="1459468"/>
          </a:xfrm>
          <a:prstGeom prst="roundRect">
            <a:avLst>
              <a:gd name="adj" fmla="val 7518"/>
            </a:avLst>
          </a:prstGeom>
          <a:solidFill>
            <a:srgbClr val="464342"/>
          </a:solidFill>
          <a:ln w="22860">
            <a:solidFill>
              <a:srgbClr val="504D4C"/>
            </a:solidFill>
            <a:prstDash val="solid"/>
          </a:ln>
        </p:spPr>
      </p:sp>
      <p:sp>
        <p:nvSpPr>
          <p:cNvPr id="9" name="Shape 6"/>
          <p:cNvSpPr/>
          <p:nvPr/>
        </p:nvSpPr>
        <p:spPr>
          <a:xfrm>
            <a:off x="6231731" y="2947749"/>
            <a:ext cx="91440" cy="1459468"/>
          </a:xfrm>
          <a:prstGeom prst="roundRect">
            <a:avLst>
              <a:gd name="adj" fmla="val 31508"/>
            </a:avLst>
          </a:prstGeom>
          <a:solidFill>
            <a:srgbClr val="C49F8C"/>
          </a:solidFill>
          <a:ln/>
        </p:spPr>
      </p:sp>
      <p:sp>
        <p:nvSpPr>
          <p:cNvPr id="10" name="Text 7"/>
          <p:cNvSpPr/>
          <p:nvPr/>
        </p:nvSpPr>
        <p:spPr>
          <a:xfrm>
            <a:off x="6538079" y="3162657"/>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No Change History</a:t>
            </a:r>
            <a:endParaRPr lang="en-US" sz="1850" dirty="0"/>
          </a:p>
        </p:txBody>
      </p:sp>
      <p:sp>
        <p:nvSpPr>
          <p:cNvPr id="11" name="Text 8"/>
          <p:cNvSpPr/>
          <p:nvPr/>
        </p:nvSpPr>
        <p:spPr>
          <a:xfrm>
            <a:off x="6538079" y="3577947"/>
            <a:ext cx="7109222" cy="61436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Without tracking, it becomes impossible to understand what changed, when it changed, or why it was modified.</a:t>
            </a:r>
            <a:endParaRPr lang="en-US" sz="1500" dirty="0"/>
          </a:p>
        </p:txBody>
      </p:sp>
      <p:sp>
        <p:nvSpPr>
          <p:cNvPr id="12" name="Shape 9"/>
          <p:cNvSpPr/>
          <p:nvPr/>
        </p:nvSpPr>
        <p:spPr>
          <a:xfrm>
            <a:off x="6254591" y="4599265"/>
            <a:ext cx="7607618" cy="1459468"/>
          </a:xfrm>
          <a:prstGeom prst="roundRect">
            <a:avLst>
              <a:gd name="adj" fmla="val 7518"/>
            </a:avLst>
          </a:prstGeom>
          <a:solidFill>
            <a:srgbClr val="464342"/>
          </a:solidFill>
          <a:ln w="22860">
            <a:solidFill>
              <a:srgbClr val="504D4C"/>
            </a:solidFill>
            <a:prstDash val="solid"/>
          </a:ln>
        </p:spPr>
      </p:sp>
      <p:sp>
        <p:nvSpPr>
          <p:cNvPr id="13" name="Shape 10"/>
          <p:cNvSpPr/>
          <p:nvPr/>
        </p:nvSpPr>
        <p:spPr>
          <a:xfrm>
            <a:off x="6231731" y="4599265"/>
            <a:ext cx="91440" cy="1459468"/>
          </a:xfrm>
          <a:prstGeom prst="roundRect">
            <a:avLst>
              <a:gd name="adj" fmla="val 31508"/>
            </a:avLst>
          </a:prstGeom>
          <a:solidFill>
            <a:srgbClr val="C49F8C"/>
          </a:solidFill>
          <a:ln/>
        </p:spPr>
      </p:sp>
      <p:sp>
        <p:nvSpPr>
          <p:cNvPr id="14" name="Text 11"/>
          <p:cNvSpPr/>
          <p:nvPr/>
        </p:nvSpPr>
        <p:spPr>
          <a:xfrm>
            <a:off x="6538079" y="4814173"/>
            <a:ext cx="2400895" cy="300157"/>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Collaboration Chaos</a:t>
            </a:r>
            <a:endParaRPr lang="en-US" sz="1850" dirty="0"/>
          </a:p>
        </p:txBody>
      </p:sp>
      <p:sp>
        <p:nvSpPr>
          <p:cNvPr id="15" name="Text 12"/>
          <p:cNvSpPr/>
          <p:nvPr/>
        </p:nvSpPr>
        <p:spPr>
          <a:xfrm>
            <a:off x="6538079" y="5229463"/>
            <a:ext cx="7109222" cy="61436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Manual file sharing through email or shared drives creates confusion, version conflicts, and integration nightmares.</a:t>
            </a:r>
            <a:endParaRPr lang="en-US" sz="1500" dirty="0"/>
          </a:p>
        </p:txBody>
      </p:sp>
      <p:sp>
        <p:nvSpPr>
          <p:cNvPr id="16" name="Shape 13"/>
          <p:cNvSpPr/>
          <p:nvPr/>
        </p:nvSpPr>
        <p:spPr>
          <a:xfrm>
            <a:off x="6254591" y="6250781"/>
            <a:ext cx="7607618" cy="1459468"/>
          </a:xfrm>
          <a:prstGeom prst="roundRect">
            <a:avLst>
              <a:gd name="adj" fmla="val 7518"/>
            </a:avLst>
          </a:prstGeom>
          <a:solidFill>
            <a:srgbClr val="464342"/>
          </a:solidFill>
          <a:ln w="22860">
            <a:solidFill>
              <a:srgbClr val="504D4C"/>
            </a:solidFill>
            <a:prstDash val="solid"/>
          </a:ln>
        </p:spPr>
      </p:sp>
      <p:sp>
        <p:nvSpPr>
          <p:cNvPr id="17" name="Shape 14"/>
          <p:cNvSpPr/>
          <p:nvPr/>
        </p:nvSpPr>
        <p:spPr>
          <a:xfrm>
            <a:off x="6231731" y="6250781"/>
            <a:ext cx="91440" cy="1459468"/>
          </a:xfrm>
          <a:prstGeom prst="roundRect">
            <a:avLst>
              <a:gd name="adj" fmla="val 31508"/>
            </a:avLst>
          </a:prstGeom>
          <a:solidFill>
            <a:srgbClr val="C49F8C"/>
          </a:solidFill>
          <a:ln/>
        </p:spPr>
      </p:sp>
      <p:sp>
        <p:nvSpPr>
          <p:cNvPr id="18" name="Text 15"/>
          <p:cNvSpPr/>
          <p:nvPr/>
        </p:nvSpPr>
        <p:spPr>
          <a:xfrm>
            <a:off x="6538079" y="6465689"/>
            <a:ext cx="2508528" cy="300157"/>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Manual Backup Burden</a:t>
            </a:r>
            <a:endParaRPr lang="en-US" sz="1850" dirty="0"/>
          </a:p>
        </p:txBody>
      </p:sp>
      <p:sp>
        <p:nvSpPr>
          <p:cNvPr id="19" name="Text 16"/>
          <p:cNvSpPr/>
          <p:nvPr/>
        </p:nvSpPr>
        <p:spPr>
          <a:xfrm>
            <a:off x="6538079" y="6880979"/>
            <a:ext cx="7109222" cy="61436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Developers resort to creating multiple file copies with names like "final", "final2", "final_final", creating organisational chaos.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39222" y="301943"/>
            <a:ext cx="3631644" cy="274558"/>
          </a:xfrm>
          <a:prstGeom prst="rect">
            <a:avLst/>
          </a:prstGeom>
          <a:noFill/>
          <a:ln/>
        </p:spPr>
        <p:txBody>
          <a:bodyPr wrap="none" lIns="0" tIns="0" rIns="0" bIns="0" rtlCol="0" anchor="t"/>
          <a:lstStyle/>
          <a:p>
            <a:pPr marL="0" indent="0" algn="l">
              <a:lnSpc>
                <a:spcPts val="2150"/>
              </a:lnSpc>
              <a:buNone/>
            </a:pPr>
            <a:r>
              <a:rPr lang="en-US" sz="1700" dirty="0">
                <a:solidFill>
                  <a:srgbClr val="D8B6A4"/>
                </a:solidFill>
                <a:latin typeface="Gelasio" pitchFamily="34" charset="0"/>
                <a:ea typeface="Gelasio" pitchFamily="34" charset="-122"/>
                <a:cs typeface="Gelasio" pitchFamily="34" charset="-120"/>
              </a:rPr>
              <a:t>Evolution of Version Control Systems</a:t>
            </a:r>
            <a:endParaRPr lang="en-US" sz="1700" dirty="0"/>
          </a:p>
        </p:txBody>
      </p:sp>
      <p:sp>
        <p:nvSpPr>
          <p:cNvPr id="3" name="Shape 1"/>
          <p:cNvSpPr/>
          <p:nvPr/>
        </p:nvSpPr>
        <p:spPr>
          <a:xfrm>
            <a:off x="439222" y="1648301"/>
            <a:ext cx="13751957" cy="15240"/>
          </a:xfrm>
          <a:prstGeom prst="roundRect">
            <a:avLst>
              <a:gd name="adj" fmla="val 108105"/>
            </a:avLst>
          </a:prstGeom>
          <a:solidFill>
            <a:srgbClr val="504D4C"/>
          </a:solidFill>
          <a:ln/>
        </p:spPr>
      </p:sp>
      <p:sp>
        <p:nvSpPr>
          <p:cNvPr id="4" name="Shape 2"/>
          <p:cNvSpPr/>
          <p:nvPr/>
        </p:nvSpPr>
        <p:spPr>
          <a:xfrm>
            <a:off x="3835122" y="1318915"/>
            <a:ext cx="15240" cy="329446"/>
          </a:xfrm>
          <a:prstGeom prst="roundRect">
            <a:avLst>
              <a:gd name="adj" fmla="val 108105"/>
            </a:avLst>
          </a:prstGeom>
          <a:solidFill>
            <a:srgbClr val="504D4C"/>
          </a:solidFill>
          <a:ln/>
        </p:spPr>
      </p:sp>
      <p:sp>
        <p:nvSpPr>
          <p:cNvPr id="5" name="Shape 3"/>
          <p:cNvSpPr/>
          <p:nvPr/>
        </p:nvSpPr>
        <p:spPr>
          <a:xfrm>
            <a:off x="3719274" y="1524774"/>
            <a:ext cx="247055" cy="247055"/>
          </a:xfrm>
          <a:prstGeom prst="roundRect">
            <a:avLst>
              <a:gd name="adj" fmla="val 6669"/>
            </a:avLst>
          </a:prstGeom>
          <a:solidFill>
            <a:srgbClr val="373433"/>
          </a:solidFill>
          <a:ln/>
        </p:spPr>
      </p:sp>
      <p:sp>
        <p:nvSpPr>
          <p:cNvPr id="6" name="Text 4"/>
          <p:cNvSpPr/>
          <p:nvPr/>
        </p:nvSpPr>
        <p:spPr>
          <a:xfrm>
            <a:off x="3760410" y="1545312"/>
            <a:ext cx="164663" cy="205859"/>
          </a:xfrm>
          <a:prstGeom prst="rect">
            <a:avLst/>
          </a:prstGeom>
          <a:noFill/>
          <a:ln/>
        </p:spPr>
        <p:txBody>
          <a:bodyPr wrap="none" lIns="0" tIns="0" rIns="0" bIns="0" rtlCol="0" anchor="t"/>
          <a:lstStyle/>
          <a:p>
            <a:pPr marL="0" indent="0" algn="ctr">
              <a:lnSpc>
                <a:spcPts val="1250"/>
              </a:lnSpc>
              <a:buNone/>
            </a:pPr>
            <a:r>
              <a:rPr lang="en-US" sz="1250" dirty="0">
                <a:solidFill>
                  <a:srgbClr val="C9C2C0"/>
                </a:solidFill>
                <a:latin typeface="Gelasio" pitchFamily="34" charset="0"/>
                <a:ea typeface="Gelasio" pitchFamily="34" charset="-122"/>
                <a:cs typeface="Gelasio" pitchFamily="34" charset="-120"/>
              </a:rPr>
              <a:t>1</a:t>
            </a:r>
            <a:endParaRPr lang="en-US" sz="1250" dirty="0"/>
          </a:p>
        </p:txBody>
      </p:sp>
      <p:sp>
        <p:nvSpPr>
          <p:cNvPr id="7" name="Text 5"/>
          <p:cNvSpPr/>
          <p:nvPr/>
        </p:nvSpPr>
        <p:spPr>
          <a:xfrm>
            <a:off x="3156347" y="796052"/>
            <a:ext cx="1372910" cy="171569"/>
          </a:xfrm>
          <a:prstGeom prst="rect">
            <a:avLst/>
          </a:prstGeom>
          <a:noFill/>
          <a:ln/>
        </p:spPr>
        <p:txBody>
          <a:bodyPr wrap="none" lIns="0" tIns="0" rIns="0" bIns="0" rtlCol="0" anchor="t"/>
          <a:lstStyle/>
          <a:p>
            <a:pPr marL="0" indent="0" algn="ctr">
              <a:lnSpc>
                <a:spcPts val="1350"/>
              </a:lnSpc>
              <a:buNone/>
            </a:pPr>
            <a:r>
              <a:rPr lang="en-US" sz="1050" dirty="0">
                <a:solidFill>
                  <a:srgbClr val="C9C2C0"/>
                </a:solidFill>
                <a:latin typeface="Gelasio" pitchFamily="34" charset="0"/>
                <a:ea typeface="Gelasio" pitchFamily="34" charset="-122"/>
                <a:cs typeface="Gelasio" pitchFamily="34" charset="-120"/>
              </a:rPr>
              <a:t>Local VCS</a:t>
            </a:r>
            <a:endParaRPr lang="en-US" sz="1050" dirty="0"/>
          </a:p>
        </p:txBody>
      </p:sp>
      <p:sp>
        <p:nvSpPr>
          <p:cNvPr id="8" name="Text 6"/>
          <p:cNvSpPr/>
          <p:nvPr/>
        </p:nvSpPr>
        <p:spPr>
          <a:xfrm>
            <a:off x="548997" y="1033462"/>
            <a:ext cx="6587728" cy="175617"/>
          </a:xfrm>
          <a:prstGeom prst="rect">
            <a:avLst/>
          </a:prstGeom>
          <a:noFill/>
          <a:ln/>
        </p:spPr>
        <p:txBody>
          <a:bodyPr wrap="none" lIns="0" tIns="0" rIns="0" bIns="0" rtlCol="0" anchor="t"/>
          <a:lstStyle/>
          <a:p>
            <a:pPr marL="0" indent="0" algn="ctr">
              <a:lnSpc>
                <a:spcPts val="1350"/>
              </a:lnSpc>
              <a:buNone/>
            </a:pPr>
            <a:r>
              <a:rPr lang="en-US" sz="850" dirty="0">
                <a:solidFill>
                  <a:srgbClr val="C9C2C0"/>
                </a:solidFill>
                <a:latin typeface="Gelasio" pitchFamily="34" charset="0"/>
                <a:ea typeface="Gelasio" pitchFamily="34" charset="-122"/>
                <a:cs typeface="Gelasio" pitchFamily="34" charset="-120"/>
              </a:rPr>
              <a:t>Simple database on local machine keeping file versions. Limited to single developer, no collaboration support.</a:t>
            </a:r>
            <a:endParaRPr lang="en-US" sz="850" dirty="0"/>
          </a:p>
        </p:txBody>
      </p:sp>
      <p:sp>
        <p:nvSpPr>
          <p:cNvPr id="9" name="Shape 7"/>
          <p:cNvSpPr/>
          <p:nvPr/>
        </p:nvSpPr>
        <p:spPr>
          <a:xfrm>
            <a:off x="7307342" y="1648242"/>
            <a:ext cx="15240" cy="329446"/>
          </a:xfrm>
          <a:prstGeom prst="roundRect">
            <a:avLst>
              <a:gd name="adj" fmla="val 108105"/>
            </a:avLst>
          </a:prstGeom>
          <a:solidFill>
            <a:srgbClr val="504D4C"/>
          </a:solidFill>
          <a:ln/>
        </p:spPr>
      </p:sp>
      <p:sp>
        <p:nvSpPr>
          <p:cNvPr id="10" name="Shape 8"/>
          <p:cNvSpPr/>
          <p:nvPr/>
        </p:nvSpPr>
        <p:spPr>
          <a:xfrm>
            <a:off x="7191494" y="1524774"/>
            <a:ext cx="247055" cy="247055"/>
          </a:xfrm>
          <a:prstGeom prst="roundRect">
            <a:avLst>
              <a:gd name="adj" fmla="val 6669"/>
            </a:avLst>
          </a:prstGeom>
          <a:solidFill>
            <a:srgbClr val="373433"/>
          </a:solidFill>
          <a:ln/>
        </p:spPr>
      </p:sp>
      <p:sp>
        <p:nvSpPr>
          <p:cNvPr id="11" name="Text 9"/>
          <p:cNvSpPr/>
          <p:nvPr/>
        </p:nvSpPr>
        <p:spPr>
          <a:xfrm>
            <a:off x="7232630" y="1545312"/>
            <a:ext cx="164663" cy="205859"/>
          </a:xfrm>
          <a:prstGeom prst="rect">
            <a:avLst/>
          </a:prstGeom>
          <a:noFill/>
          <a:ln/>
        </p:spPr>
        <p:txBody>
          <a:bodyPr wrap="none" lIns="0" tIns="0" rIns="0" bIns="0" rtlCol="0" anchor="t"/>
          <a:lstStyle/>
          <a:p>
            <a:pPr marL="0" indent="0" algn="ctr">
              <a:lnSpc>
                <a:spcPts val="1250"/>
              </a:lnSpc>
              <a:buNone/>
            </a:pPr>
            <a:r>
              <a:rPr lang="en-US" sz="1250" dirty="0">
                <a:solidFill>
                  <a:srgbClr val="C9C2C0"/>
                </a:solidFill>
                <a:latin typeface="Gelasio" pitchFamily="34" charset="0"/>
                <a:ea typeface="Gelasio" pitchFamily="34" charset="-122"/>
                <a:cs typeface="Gelasio" pitchFamily="34" charset="-120"/>
              </a:rPr>
              <a:t>2</a:t>
            </a:r>
            <a:endParaRPr lang="en-US" sz="1250" dirty="0"/>
          </a:p>
        </p:txBody>
      </p:sp>
      <p:sp>
        <p:nvSpPr>
          <p:cNvPr id="12" name="Text 10"/>
          <p:cNvSpPr/>
          <p:nvPr/>
        </p:nvSpPr>
        <p:spPr>
          <a:xfrm>
            <a:off x="6628686" y="2087523"/>
            <a:ext cx="1372910" cy="171569"/>
          </a:xfrm>
          <a:prstGeom prst="rect">
            <a:avLst/>
          </a:prstGeom>
          <a:noFill/>
          <a:ln/>
        </p:spPr>
        <p:txBody>
          <a:bodyPr wrap="none" lIns="0" tIns="0" rIns="0" bIns="0" rtlCol="0" anchor="t"/>
          <a:lstStyle/>
          <a:p>
            <a:pPr marL="0" indent="0" algn="ctr">
              <a:lnSpc>
                <a:spcPts val="1350"/>
              </a:lnSpc>
              <a:buNone/>
            </a:pPr>
            <a:r>
              <a:rPr lang="en-US" sz="1050" dirty="0">
                <a:solidFill>
                  <a:srgbClr val="C9C2C0"/>
                </a:solidFill>
                <a:latin typeface="Gelasio" pitchFamily="34" charset="0"/>
                <a:ea typeface="Gelasio" pitchFamily="34" charset="-122"/>
                <a:cs typeface="Gelasio" pitchFamily="34" charset="-120"/>
              </a:rPr>
              <a:t>Centralized VCS</a:t>
            </a:r>
            <a:endParaRPr lang="en-US" sz="1050" dirty="0"/>
          </a:p>
        </p:txBody>
      </p:sp>
      <p:sp>
        <p:nvSpPr>
          <p:cNvPr id="13" name="Text 11"/>
          <p:cNvSpPr/>
          <p:nvPr/>
        </p:nvSpPr>
        <p:spPr>
          <a:xfrm>
            <a:off x="4021217" y="2324933"/>
            <a:ext cx="6587847" cy="175617"/>
          </a:xfrm>
          <a:prstGeom prst="rect">
            <a:avLst/>
          </a:prstGeom>
          <a:noFill/>
          <a:ln/>
        </p:spPr>
        <p:txBody>
          <a:bodyPr wrap="none" lIns="0" tIns="0" rIns="0" bIns="0" rtlCol="0" anchor="t"/>
          <a:lstStyle/>
          <a:p>
            <a:pPr marL="0" indent="0" algn="ctr">
              <a:lnSpc>
                <a:spcPts val="1350"/>
              </a:lnSpc>
              <a:buNone/>
            </a:pPr>
            <a:r>
              <a:rPr lang="en-US" sz="850" dirty="0">
                <a:solidFill>
                  <a:srgbClr val="C9C2C0"/>
                </a:solidFill>
                <a:latin typeface="Gelasio" pitchFamily="34" charset="0"/>
                <a:ea typeface="Gelasio" pitchFamily="34" charset="-122"/>
                <a:cs typeface="Gelasio" pitchFamily="34" charset="-120"/>
              </a:rPr>
              <a:t>Single server stores all versions (SVN, CVS). Multiple users can collaborate but server dependency creates bottleneck.</a:t>
            </a:r>
            <a:endParaRPr lang="en-US" sz="850" dirty="0"/>
          </a:p>
        </p:txBody>
      </p:sp>
      <p:sp>
        <p:nvSpPr>
          <p:cNvPr id="14" name="Shape 12"/>
          <p:cNvSpPr/>
          <p:nvPr/>
        </p:nvSpPr>
        <p:spPr>
          <a:xfrm>
            <a:off x="10779681" y="1318915"/>
            <a:ext cx="15240" cy="329446"/>
          </a:xfrm>
          <a:prstGeom prst="roundRect">
            <a:avLst>
              <a:gd name="adj" fmla="val 108105"/>
            </a:avLst>
          </a:prstGeom>
          <a:solidFill>
            <a:srgbClr val="504D4C"/>
          </a:solidFill>
          <a:ln/>
        </p:spPr>
      </p:sp>
      <p:sp>
        <p:nvSpPr>
          <p:cNvPr id="15" name="Shape 13"/>
          <p:cNvSpPr/>
          <p:nvPr/>
        </p:nvSpPr>
        <p:spPr>
          <a:xfrm>
            <a:off x="10663833" y="1524774"/>
            <a:ext cx="247055" cy="247055"/>
          </a:xfrm>
          <a:prstGeom prst="roundRect">
            <a:avLst>
              <a:gd name="adj" fmla="val 6669"/>
            </a:avLst>
          </a:prstGeom>
          <a:solidFill>
            <a:srgbClr val="373433"/>
          </a:solidFill>
          <a:ln/>
        </p:spPr>
      </p:sp>
      <p:sp>
        <p:nvSpPr>
          <p:cNvPr id="16" name="Text 14"/>
          <p:cNvSpPr/>
          <p:nvPr/>
        </p:nvSpPr>
        <p:spPr>
          <a:xfrm>
            <a:off x="10704969" y="1545312"/>
            <a:ext cx="164663" cy="205859"/>
          </a:xfrm>
          <a:prstGeom prst="rect">
            <a:avLst/>
          </a:prstGeom>
          <a:noFill/>
          <a:ln/>
        </p:spPr>
        <p:txBody>
          <a:bodyPr wrap="none" lIns="0" tIns="0" rIns="0" bIns="0" rtlCol="0" anchor="t"/>
          <a:lstStyle/>
          <a:p>
            <a:pPr marL="0" indent="0" algn="ctr">
              <a:lnSpc>
                <a:spcPts val="1250"/>
              </a:lnSpc>
              <a:buNone/>
            </a:pPr>
            <a:r>
              <a:rPr lang="en-US" sz="1250" dirty="0">
                <a:solidFill>
                  <a:srgbClr val="C9C2C0"/>
                </a:solidFill>
                <a:latin typeface="Gelasio" pitchFamily="34" charset="0"/>
                <a:ea typeface="Gelasio" pitchFamily="34" charset="-122"/>
                <a:cs typeface="Gelasio" pitchFamily="34" charset="-120"/>
              </a:rPr>
              <a:t>3</a:t>
            </a:r>
            <a:endParaRPr lang="en-US" sz="1250" dirty="0"/>
          </a:p>
        </p:txBody>
      </p:sp>
      <p:sp>
        <p:nvSpPr>
          <p:cNvPr id="17" name="Text 15"/>
          <p:cNvSpPr/>
          <p:nvPr/>
        </p:nvSpPr>
        <p:spPr>
          <a:xfrm>
            <a:off x="10101024" y="796052"/>
            <a:ext cx="1372910" cy="171569"/>
          </a:xfrm>
          <a:prstGeom prst="rect">
            <a:avLst/>
          </a:prstGeom>
          <a:noFill/>
          <a:ln/>
        </p:spPr>
        <p:txBody>
          <a:bodyPr wrap="none" lIns="0" tIns="0" rIns="0" bIns="0" rtlCol="0" anchor="t"/>
          <a:lstStyle/>
          <a:p>
            <a:pPr marL="0" indent="0" algn="ctr">
              <a:lnSpc>
                <a:spcPts val="1350"/>
              </a:lnSpc>
              <a:buNone/>
            </a:pPr>
            <a:r>
              <a:rPr lang="en-US" sz="1050" dirty="0">
                <a:solidFill>
                  <a:srgbClr val="C9C2C0"/>
                </a:solidFill>
                <a:latin typeface="Gelasio" pitchFamily="34" charset="0"/>
                <a:ea typeface="Gelasio" pitchFamily="34" charset="-122"/>
                <a:cs typeface="Gelasio" pitchFamily="34" charset="-120"/>
              </a:rPr>
              <a:t>Distributed VCS</a:t>
            </a:r>
            <a:endParaRPr lang="en-US" sz="1050" dirty="0"/>
          </a:p>
        </p:txBody>
      </p:sp>
      <p:sp>
        <p:nvSpPr>
          <p:cNvPr id="18" name="Text 16"/>
          <p:cNvSpPr/>
          <p:nvPr/>
        </p:nvSpPr>
        <p:spPr>
          <a:xfrm>
            <a:off x="7493556" y="1033462"/>
            <a:ext cx="6587847" cy="175617"/>
          </a:xfrm>
          <a:prstGeom prst="rect">
            <a:avLst/>
          </a:prstGeom>
          <a:noFill/>
          <a:ln/>
        </p:spPr>
        <p:txBody>
          <a:bodyPr wrap="none" lIns="0" tIns="0" rIns="0" bIns="0" rtlCol="0" anchor="t"/>
          <a:lstStyle/>
          <a:p>
            <a:pPr marL="0" indent="0" algn="ctr">
              <a:lnSpc>
                <a:spcPts val="1350"/>
              </a:lnSpc>
              <a:buNone/>
            </a:pPr>
            <a:r>
              <a:rPr lang="en-US" sz="850" dirty="0">
                <a:solidFill>
                  <a:srgbClr val="C9C2C0"/>
                </a:solidFill>
                <a:latin typeface="Gelasio" pitchFamily="34" charset="0"/>
                <a:ea typeface="Gelasio" pitchFamily="34" charset="-122"/>
                <a:cs typeface="Gelasio" pitchFamily="34" charset="-120"/>
              </a:rPr>
              <a:t>Every developer has complete repository (Git, Mercurial). Work offline, faster operations, high reliability.</a:t>
            </a:r>
            <a:endParaRPr lang="en-US" sz="850" dirty="0"/>
          </a:p>
        </p:txBody>
      </p:sp>
      <p:sp>
        <p:nvSpPr>
          <p:cNvPr id="19" name="Text 17"/>
          <p:cNvSpPr/>
          <p:nvPr/>
        </p:nvSpPr>
        <p:spPr>
          <a:xfrm>
            <a:off x="439222" y="2733794"/>
            <a:ext cx="2362795" cy="205978"/>
          </a:xfrm>
          <a:prstGeom prst="rect">
            <a:avLst/>
          </a:prstGeom>
          <a:noFill/>
          <a:ln/>
        </p:spPr>
        <p:txBody>
          <a:bodyPr wrap="none" lIns="0" tIns="0" rIns="0" bIns="0" rtlCol="0" anchor="t"/>
          <a:lstStyle/>
          <a:p>
            <a:pPr marL="0" indent="0" algn="l">
              <a:lnSpc>
                <a:spcPts val="1600"/>
              </a:lnSpc>
              <a:buNone/>
            </a:pPr>
            <a:r>
              <a:rPr lang="en-US" sz="1250" dirty="0">
                <a:solidFill>
                  <a:srgbClr val="D8B6A4"/>
                </a:solidFill>
                <a:latin typeface="Gelasio" pitchFamily="34" charset="0"/>
                <a:ea typeface="Gelasio" pitchFamily="34" charset="-122"/>
                <a:cs typeface="Gelasio" pitchFamily="34" charset="-120"/>
              </a:rPr>
              <a:t>Why Distributed VCS (Git) Wins</a:t>
            </a:r>
            <a:endParaRPr lang="en-US" sz="1250" dirty="0"/>
          </a:p>
        </p:txBody>
      </p:sp>
      <p:sp>
        <p:nvSpPr>
          <p:cNvPr id="20" name="Text 18"/>
          <p:cNvSpPr/>
          <p:nvPr/>
        </p:nvSpPr>
        <p:spPr>
          <a:xfrm>
            <a:off x="439222" y="3049548"/>
            <a:ext cx="6742033" cy="175617"/>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C9C2C0"/>
                </a:solidFill>
                <a:latin typeface="Gelasio" pitchFamily="34" charset="0"/>
                <a:ea typeface="Gelasio" pitchFamily="34" charset="-122"/>
                <a:cs typeface="Gelasio" pitchFamily="34" charset="-120"/>
              </a:rPr>
              <a:t>Work offline without network connectivity</a:t>
            </a:r>
            <a:endParaRPr lang="en-US" sz="850" dirty="0"/>
          </a:p>
        </p:txBody>
      </p:sp>
      <p:sp>
        <p:nvSpPr>
          <p:cNvPr id="21" name="Text 19"/>
          <p:cNvSpPr/>
          <p:nvPr/>
        </p:nvSpPr>
        <p:spPr>
          <a:xfrm>
            <a:off x="439222" y="3263503"/>
            <a:ext cx="6742033" cy="175617"/>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C9C2C0"/>
                </a:solidFill>
                <a:latin typeface="Gelasio" pitchFamily="34" charset="0"/>
                <a:ea typeface="Gelasio" pitchFamily="34" charset="-122"/>
                <a:cs typeface="Gelasio" pitchFamily="34" charset="-120"/>
              </a:rPr>
              <a:t>Lightning-fast operations compared to centralized systems</a:t>
            </a:r>
            <a:endParaRPr lang="en-US" sz="850" dirty="0"/>
          </a:p>
        </p:txBody>
      </p:sp>
      <p:sp>
        <p:nvSpPr>
          <p:cNvPr id="22" name="Text 20"/>
          <p:cNvSpPr/>
          <p:nvPr/>
        </p:nvSpPr>
        <p:spPr>
          <a:xfrm>
            <a:off x="439222" y="3477458"/>
            <a:ext cx="6742033" cy="175617"/>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C9C2C0"/>
                </a:solidFill>
                <a:latin typeface="Gelasio" pitchFamily="34" charset="0"/>
                <a:ea typeface="Gelasio" pitchFamily="34" charset="-122"/>
                <a:cs typeface="Gelasio" pitchFamily="34" charset="-120"/>
              </a:rPr>
              <a:t>Every developer has full repository backup</a:t>
            </a:r>
            <a:endParaRPr lang="en-US" sz="850" dirty="0"/>
          </a:p>
        </p:txBody>
      </p:sp>
      <p:sp>
        <p:nvSpPr>
          <p:cNvPr id="23" name="Text 21"/>
          <p:cNvSpPr/>
          <p:nvPr/>
        </p:nvSpPr>
        <p:spPr>
          <a:xfrm>
            <a:off x="439222" y="3691414"/>
            <a:ext cx="6742033" cy="175617"/>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C9C2C0"/>
                </a:solidFill>
                <a:latin typeface="Gelasio" pitchFamily="34" charset="0"/>
                <a:ea typeface="Gelasio" pitchFamily="34" charset="-122"/>
                <a:cs typeface="Gelasio" pitchFamily="34" charset="-120"/>
              </a:rPr>
              <a:t>High fault tolerance and reliability</a:t>
            </a:r>
            <a:endParaRPr lang="en-US" sz="850" dirty="0"/>
          </a:p>
        </p:txBody>
      </p:sp>
      <p:pic>
        <p:nvPicPr>
          <p:cNvPr id="24" name="Image 0" descr="preencoded.png"/>
          <p:cNvPicPr>
            <a:picLocks noChangeAspect="1"/>
          </p:cNvPicPr>
          <p:nvPr/>
        </p:nvPicPr>
        <p:blipFill>
          <a:blip r:embed="rId3"/>
          <a:stretch>
            <a:fillRect/>
          </a:stretch>
        </p:blipFill>
        <p:spPr>
          <a:xfrm>
            <a:off x="7456765" y="2747486"/>
            <a:ext cx="6742033" cy="67420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4727" y="463868"/>
            <a:ext cx="3373874" cy="421719"/>
          </a:xfrm>
          <a:prstGeom prst="rect">
            <a:avLst/>
          </a:prstGeom>
          <a:noFill/>
          <a:ln/>
        </p:spPr>
        <p:txBody>
          <a:bodyPr wrap="none" lIns="0" tIns="0" rIns="0" bIns="0" rtlCol="0" anchor="t"/>
          <a:lstStyle/>
          <a:p>
            <a:pPr marL="0" indent="0" algn="l">
              <a:lnSpc>
                <a:spcPts val="3300"/>
              </a:lnSpc>
              <a:buNone/>
            </a:pPr>
            <a:r>
              <a:rPr lang="en-US" sz="2650" dirty="0">
                <a:solidFill>
                  <a:srgbClr val="D8B6A4"/>
                </a:solidFill>
                <a:latin typeface="Gelasio" pitchFamily="34" charset="0"/>
                <a:ea typeface="Gelasio" pitchFamily="34" charset="-122"/>
                <a:cs typeface="Gelasio" pitchFamily="34" charset="-120"/>
              </a:rPr>
              <a:t>Introduction to Git</a:t>
            </a:r>
            <a:endParaRPr lang="en-US" sz="2650" dirty="0"/>
          </a:p>
        </p:txBody>
      </p:sp>
      <p:pic>
        <p:nvPicPr>
          <p:cNvPr id="3" name="Image 0" descr="preencoded.png"/>
          <p:cNvPicPr>
            <a:picLocks noChangeAspect="1"/>
          </p:cNvPicPr>
          <p:nvPr/>
        </p:nvPicPr>
        <p:blipFill>
          <a:blip r:embed="rId3"/>
          <a:stretch>
            <a:fillRect/>
          </a:stretch>
        </p:blipFill>
        <p:spPr>
          <a:xfrm>
            <a:off x="674727" y="1328261"/>
            <a:ext cx="5065395" cy="5065395"/>
          </a:xfrm>
          <a:prstGeom prst="rect">
            <a:avLst/>
          </a:prstGeom>
        </p:spPr>
      </p:pic>
      <p:sp>
        <p:nvSpPr>
          <p:cNvPr id="4" name="Text 1"/>
          <p:cNvSpPr/>
          <p:nvPr/>
        </p:nvSpPr>
        <p:spPr>
          <a:xfrm>
            <a:off x="6159222" y="1290399"/>
            <a:ext cx="7803952" cy="539829"/>
          </a:xfrm>
          <a:prstGeom prst="rect">
            <a:avLst/>
          </a:prstGeom>
          <a:noFill/>
          <a:ln/>
        </p:spPr>
        <p:txBody>
          <a:bodyPr wrap="square" lIns="0" tIns="0" rIns="0" bIns="0" rtlCol="0" anchor="t"/>
          <a:lstStyle/>
          <a:p>
            <a:pPr marL="0" indent="0" algn="l">
              <a:lnSpc>
                <a:spcPts val="2100"/>
              </a:lnSpc>
              <a:buNone/>
            </a:pPr>
            <a:r>
              <a:rPr lang="en-US" sz="1300" dirty="0">
                <a:solidFill>
                  <a:srgbClr val="C9C2C0"/>
                </a:solidFill>
                <a:latin typeface="Gelasio" pitchFamily="34" charset="0"/>
                <a:ea typeface="Gelasio" pitchFamily="34" charset="-122"/>
                <a:cs typeface="Gelasio" pitchFamily="34" charset="-120"/>
              </a:rPr>
              <a:t>Git is a distributed version control system created by Linus Torvalds in 2005 to manage Linux kernel development. Today, it has become the industry standard tool used by millions of developers worldwide.</a:t>
            </a:r>
            <a:endParaRPr lang="en-US" sz="1300" dirty="0"/>
          </a:p>
        </p:txBody>
      </p:sp>
      <p:sp>
        <p:nvSpPr>
          <p:cNvPr id="5" name="Text 2"/>
          <p:cNvSpPr/>
          <p:nvPr/>
        </p:nvSpPr>
        <p:spPr>
          <a:xfrm>
            <a:off x="6159222" y="1982033"/>
            <a:ext cx="7803952" cy="809744"/>
          </a:xfrm>
          <a:prstGeom prst="rect">
            <a:avLst/>
          </a:prstGeom>
          <a:noFill/>
          <a:ln/>
        </p:spPr>
        <p:txBody>
          <a:bodyPr wrap="square" lIns="0" tIns="0" rIns="0" bIns="0" rtlCol="0" anchor="t"/>
          <a:lstStyle/>
          <a:p>
            <a:pPr marL="0" indent="0" algn="l">
              <a:lnSpc>
                <a:spcPts val="2100"/>
              </a:lnSpc>
              <a:buNone/>
            </a:pPr>
            <a:r>
              <a:rPr lang="en-US" sz="1300" dirty="0">
                <a:solidFill>
                  <a:srgbClr val="C9C2C0"/>
                </a:solidFill>
                <a:latin typeface="Gelasio" pitchFamily="34" charset="0"/>
                <a:ea typeface="Gelasio" pitchFamily="34" charset="-122"/>
                <a:cs typeface="Gelasio" pitchFamily="34" charset="-120"/>
              </a:rPr>
              <a:t>As an open-source tool, Git is completely free and offers exceptional performance. Its distributed architecture means every developer has the entire project history locally, enabling fast operations and offline work capabilities.</a:t>
            </a:r>
            <a:endParaRPr lang="en-US" sz="1300" dirty="0"/>
          </a:p>
        </p:txBody>
      </p:sp>
      <p:sp>
        <p:nvSpPr>
          <p:cNvPr id="6" name="Text 3"/>
          <p:cNvSpPr/>
          <p:nvPr/>
        </p:nvSpPr>
        <p:spPr>
          <a:xfrm>
            <a:off x="674727" y="6857286"/>
            <a:ext cx="4286369" cy="556617"/>
          </a:xfrm>
          <a:prstGeom prst="rect">
            <a:avLst/>
          </a:prstGeom>
          <a:noFill/>
          <a:ln/>
        </p:spPr>
        <p:txBody>
          <a:bodyPr wrap="none" lIns="0" tIns="0" rIns="0" bIns="0" rtlCol="0" anchor="t"/>
          <a:lstStyle/>
          <a:p>
            <a:pPr marL="0" indent="0" algn="ctr">
              <a:lnSpc>
                <a:spcPts val="4350"/>
              </a:lnSpc>
              <a:buNone/>
            </a:pPr>
            <a:r>
              <a:rPr lang="en-US" sz="4350" dirty="0">
                <a:solidFill>
                  <a:srgbClr val="C9C2C0"/>
                </a:solidFill>
                <a:latin typeface="Gelasio" pitchFamily="34" charset="0"/>
                <a:ea typeface="Gelasio" pitchFamily="34" charset="-122"/>
                <a:cs typeface="Gelasio" pitchFamily="34" charset="-120"/>
              </a:rPr>
              <a:t>2005</a:t>
            </a:r>
            <a:endParaRPr lang="en-US" sz="4350" dirty="0"/>
          </a:p>
        </p:txBody>
      </p:sp>
      <p:sp>
        <p:nvSpPr>
          <p:cNvPr id="7" name="Text 4"/>
          <p:cNvSpPr/>
          <p:nvPr/>
        </p:nvSpPr>
        <p:spPr>
          <a:xfrm>
            <a:off x="1763554" y="7624643"/>
            <a:ext cx="2108597" cy="263485"/>
          </a:xfrm>
          <a:prstGeom prst="rect">
            <a:avLst/>
          </a:prstGeom>
          <a:noFill/>
          <a:ln/>
        </p:spPr>
        <p:txBody>
          <a:bodyPr wrap="none" lIns="0" tIns="0" rIns="0" bIns="0" rtlCol="0" anchor="t"/>
          <a:lstStyle/>
          <a:p>
            <a:pPr marL="0" indent="0" algn="ctr">
              <a:lnSpc>
                <a:spcPts val="2050"/>
              </a:lnSpc>
              <a:buNone/>
            </a:pPr>
            <a:r>
              <a:rPr lang="en-US" sz="1650" dirty="0">
                <a:solidFill>
                  <a:srgbClr val="C9C2C0"/>
                </a:solidFill>
                <a:latin typeface="Gelasio" pitchFamily="34" charset="0"/>
                <a:ea typeface="Gelasio" pitchFamily="34" charset="-122"/>
                <a:cs typeface="Gelasio" pitchFamily="34" charset="-120"/>
              </a:rPr>
              <a:t>Created</a:t>
            </a:r>
            <a:endParaRPr lang="en-US" sz="1650" dirty="0"/>
          </a:p>
        </p:txBody>
      </p:sp>
      <p:sp>
        <p:nvSpPr>
          <p:cNvPr id="8" name="Text 5"/>
          <p:cNvSpPr/>
          <p:nvPr/>
        </p:nvSpPr>
        <p:spPr>
          <a:xfrm>
            <a:off x="674727" y="7989332"/>
            <a:ext cx="4286369" cy="269915"/>
          </a:xfrm>
          <a:prstGeom prst="rect">
            <a:avLst/>
          </a:prstGeom>
          <a:noFill/>
          <a:ln/>
        </p:spPr>
        <p:txBody>
          <a:bodyPr wrap="none" lIns="0" tIns="0" rIns="0" bIns="0" rtlCol="0" anchor="t"/>
          <a:lstStyle/>
          <a:p>
            <a:pPr marL="0" indent="0" algn="ctr">
              <a:lnSpc>
                <a:spcPts val="2100"/>
              </a:lnSpc>
              <a:buNone/>
            </a:pPr>
            <a:r>
              <a:rPr lang="en-US" sz="1300" dirty="0">
                <a:solidFill>
                  <a:srgbClr val="C9C2C0"/>
                </a:solidFill>
                <a:latin typeface="Gelasio" pitchFamily="34" charset="0"/>
                <a:ea typeface="Gelasio" pitchFamily="34" charset="-122"/>
                <a:cs typeface="Gelasio" pitchFamily="34" charset="-120"/>
              </a:rPr>
              <a:t>By Linus Torvalds</a:t>
            </a:r>
            <a:endParaRPr lang="en-US" sz="1300" dirty="0"/>
          </a:p>
        </p:txBody>
      </p:sp>
      <p:sp>
        <p:nvSpPr>
          <p:cNvPr id="9" name="Text 6"/>
          <p:cNvSpPr/>
          <p:nvPr/>
        </p:nvSpPr>
        <p:spPr>
          <a:xfrm>
            <a:off x="5171956" y="6857286"/>
            <a:ext cx="4286369" cy="556617"/>
          </a:xfrm>
          <a:prstGeom prst="rect">
            <a:avLst/>
          </a:prstGeom>
          <a:noFill/>
          <a:ln/>
        </p:spPr>
        <p:txBody>
          <a:bodyPr wrap="none" lIns="0" tIns="0" rIns="0" bIns="0" rtlCol="0" anchor="t"/>
          <a:lstStyle/>
          <a:p>
            <a:pPr marL="0" indent="0" algn="ctr">
              <a:lnSpc>
                <a:spcPts val="4350"/>
              </a:lnSpc>
              <a:buNone/>
            </a:pPr>
            <a:r>
              <a:rPr lang="en-US" sz="4350" dirty="0">
                <a:solidFill>
                  <a:srgbClr val="C9C2C0"/>
                </a:solidFill>
                <a:latin typeface="Gelasio" pitchFamily="34" charset="0"/>
                <a:ea typeface="Gelasio" pitchFamily="34" charset="-122"/>
                <a:cs typeface="Gelasio" pitchFamily="34" charset="-120"/>
              </a:rPr>
              <a:t>100M+</a:t>
            </a:r>
            <a:endParaRPr lang="en-US" sz="4350" dirty="0"/>
          </a:p>
        </p:txBody>
      </p:sp>
      <p:sp>
        <p:nvSpPr>
          <p:cNvPr id="10" name="Text 7"/>
          <p:cNvSpPr/>
          <p:nvPr/>
        </p:nvSpPr>
        <p:spPr>
          <a:xfrm>
            <a:off x="6260783" y="7624643"/>
            <a:ext cx="2108597" cy="263485"/>
          </a:xfrm>
          <a:prstGeom prst="rect">
            <a:avLst/>
          </a:prstGeom>
          <a:noFill/>
          <a:ln/>
        </p:spPr>
        <p:txBody>
          <a:bodyPr wrap="none" lIns="0" tIns="0" rIns="0" bIns="0" rtlCol="0" anchor="t"/>
          <a:lstStyle/>
          <a:p>
            <a:pPr marL="0" indent="0" algn="ctr">
              <a:lnSpc>
                <a:spcPts val="2050"/>
              </a:lnSpc>
              <a:buNone/>
            </a:pPr>
            <a:r>
              <a:rPr lang="en-US" sz="1650" dirty="0">
                <a:solidFill>
                  <a:srgbClr val="C9C2C0"/>
                </a:solidFill>
                <a:latin typeface="Gelasio" pitchFamily="34" charset="0"/>
                <a:ea typeface="Gelasio" pitchFamily="34" charset="-122"/>
                <a:cs typeface="Gelasio" pitchFamily="34" charset="-120"/>
              </a:rPr>
              <a:t>Users</a:t>
            </a:r>
            <a:endParaRPr lang="en-US" sz="1650" dirty="0"/>
          </a:p>
        </p:txBody>
      </p:sp>
      <p:sp>
        <p:nvSpPr>
          <p:cNvPr id="11" name="Text 8"/>
          <p:cNvSpPr/>
          <p:nvPr/>
        </p:nvSpPr>
        <p:spPr>
          <a:xfrm>
            <a:off x="5171956" y="7989332"/>
            <a:ext cx="4286369" cy="269915"/>
          </a:xfrm>
          <a:prstGeom prst="rect">
            <a:avLst/>
          </a:prstGeom>
          <a:noFill/>
          <a:ln/>
        </p:spPr>
        <p:txBody>
          <a:bodyPr wrap="none" lIns="0" tIns="0" rIns="0" bIns="0" rtlCol="0" anchor="t"/>
          <a:lstStyle/>
          <a:p>
            <a:pPr marL="0" indent="0" algn="ctr">
              <a:lnSpc>
                <a:spcPts val="2100"/>
              </a:lnSpc>
              <a:buNone/>
            </a:pPr>
            <a:r>
              <a:rPr lang="en-US" sz="1300" dirty="0">
                <a:solidFill>
                  <a:srgbClr val="C9C2C0"/>
                </a:solidFill>
                <a:latin typeface="Gelasio" pitchFamily="34" charset="0"/>
                <a:ea typeface="Gelasio" pitchFamily="34" charset="-122"/>
                <a:cs typeface="Gelasio" pitchFamily="34" charset="-120"/>
              </a:rPr>
              <a:t>Developers worldwide</a:t>
            </a:r>
            <a:endParaRPr lang="en-US" sz="1300" dirty="0"/>
          </a:p>
        </p:txBody>
      </p:sp>
      <p:sp>
        <p:nvSpPr>
          <p:cNvPr id="12" name="Text 9"/>
          <p:cNvSpPr/>
          <p:nvPr/>
        </p:nvSpPr>
        <p:spPr>
          <a:xfrm>
            <a:off x="9669185" y="6857286"/>
            <a:ext cx="4286369" cy="556617"/>
          </a:xfrm>
          <a:prstGeom prst="rect">
            <a:avLst/>
          </a:prstGeom>
          <a:noFill/>
          <a:ln/>
        </p:spPr>
        <p:txBody>
          <a:bodyPr wrap="none" lIns="0" tIns="0" rIns="0" bIns="0" rtlCol="0" anchor="t"/>
          <a:lstStyle/>
          <a:p>
            <a:pPr marL="0" indent="0" algn="ctr">
              <a:lnSpc>
                <a:spcPts val="4350"/>
              </a:lnSpc>
              <a:buNone/>
            </a:pPr>
            <a:r>
              <a:rPr lang="en-US" sz="4350" dirty="0">
                <a:solidFill>
                  <a:srgbClr val="C9C2C0"/>
                </a:solidFill>
                <a:latin typeface="Gelasio" pitchFamily="34" charset="0"/>
                <a:ea typeface="Gelasio" pitchFamily="34" charset="-122"/>
                <a:cs typeface="Gelasio" pitchFamily="34" charset="-120"/>
              </a:rPr>
              <a:t>1</a:t>
            </a:r>
            <a:endParaRPr lang="en-US" sz="4350" dirty="0"/>
          </a:p>
        </p:txBody>
      </p:sp>
      <p:sp>
        <p:nvSpPr>
          <p:cNvPr id="13" name="Text 10"/>
          <p:cNvSpPr/>
          <p:nvPr/>
        </p:nvSpPr>
        <p:spPr>
          <a:xfrm>
            <a:off x="10758011" y="7624643"/>
            <a:ext cx="2108597" cy="263485"/>
          </a:xfrm>
          <a:prstGeom prst="rect">
            <a:avLst/>
          </a:prstGeom>
          <a:noFill/>
          <a:ln/>
        </p:spPr>
        <p:txBody>
          <a:bodyPr wrap="none" lIns="0" tIns="0" rIns="0" bIns="0" rtlCol="0" anchor="t"/>
          <a:lstStyle/>
          <a:p>
            <a:pPr marL="0" indent="0" algn="ctr">
              <a:lnSpc>
                <a:spcPts val="2050"/>
              </a:lnSpc>
              <a:buNone/>
            </a:pPr>
            <a:r>
              <a:rPr lang="en-US" sz="1650" dirty="0">
                <a:solidFill>
                  <a:srgbClr val="C9C2C0"/>
                </a:solidFill>
                <a:latin typeface="Gelasio" pitchFamily="34" charset="0"/>
                <a:ea typeface="Gelasio" pitchFamily="34" charset="-122"/>
                <a:cs typeface="Gelasio" pitchFamily="34" charset="-120"/>
              </a:rPr>
              <a:t>Industry Standard</a:t>
            </a:r>
            <a:endParaRPr lang="en-US" sz="1650" dirty="0"/>
          </a:p>
        </p:txBody>
      </p:sp>
      <p:sp>
        <p:nvSpPr>
          <p:cNvPr id="14" name="Text 11"/>
          <p:cNvSpPr/>
          <p:nvPr/>
        </p:nvSpPr>
        <p:spPr>
          <a:xfrm>
            <a:off x="9669185" y="7989332"/>
            <a:ext cx="4286369" cy="269915"/>
          </a:xfrm>
          <a:prstGeom prst="rect">
            <a:avLst/>
          </a:prstGeom>
          <a:noFill/>
          <a:ln/>
        </p:spPr>
        <p:txBody>
          <a:bodyPr wrap="none" lIns="0" tIns="0" rIns="0" bIns="0" rtlCol="0" anchor="t"/>
          <a:lstStyle/>
          <a:p>
            <a:pPr marL="0" indent="0" algn="ctr">
              <a:lnSpc>
                <a:spcPts val="2100"/>
              </a:lnSpc>
              <a:buNone/>
            </a:pPr>
            <a:r>
              <a:rPr lang="en-US" sz="1300" dirty="0">
                <a:solidFill>
                  <a:srgbClr val="C9C2C0"/>
                </a:solidFill>
                <a:latin typeface="Gelasio" pitchFamily="34" charset="0"/>
                <a:ea typeface="Gelasio" pitchFamily="34" charset="-122"/>
                <a:cs typeface="Gelasio" pitchFamily="34" charset="-120"/>
              </a:rPr>
              <a:t>Most popular VCS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4690" y="429339"/>
            <a:ext cx="3915728" cy="380167"/>
          </a:xfrm>
          <a:prstGeom prst="rect">
            <a:avLst/>
          </a:prstGeom>
          <a:noFill/>
          <a:ln/>
        </p:spPr>
        <p:txBody>
          <a:bodyPr wrap="none" lIns="0" tIns="0" rIns="0" bIns="0" rtlCol="0" anchor="t"/>
          <a:lstStyle/>
          <a:p>
            <a:pPr marL="0" indent="0" algn="l">
              <a:lnSpc>
                <a:spcPts val="2950"/>
              </a:lnSpc>
              <a:buNone/>
            </a:pPr>
            <a:r>
              <a:rPr lang="en-US" sz="2350" dirty="0">
                <a:solidFill>
                  <a:srgbClr val="D8B6A4"/>
                </a:solidFill>
                <a:latin typeface="Gelasio" pitchFamily="34" charset="0"/>
                <a:ea typeface="Gelasio" pitchFamily="34" charset="-122"/>
                <a:cs typeface="Gelasio" pitchFamily="34" charset="-120"/>
              </a:rPr>
              <a:t>Git Architecture &amp; File States</a:t>
            </a:r>
            <a:endParaRPr lang="en-US" sz="2350" dirty="0"/>
          </a:p>
        </p:txBody>
      </p:sp>
      <p:pic>
        <p:nvPicPr>
          <p:cNvPr id="4" name="Image 1" descr="preencoded.png"/>
          <p:cNvPicPr>
            <a:picLocks noChangeAspect="1"/>
          </p:cNvPicPr>
          <p:nvPr/>
        </p:nvPicPr>
        <p:blipFill>
          <a:blip r:embed="rId4"/>
          <a:stretch>
            <a:fillRect/>
          </a:stretch>
        </p:blipFill>
        <p:spPr>
          <a:xfrm>
            <a:off x="6094690" y="1037630"/>
            <a:ext cx="760452" cy="912495"/>
          </a:xfrm>
          <a:prstGeom prst="rect">
            <a:avLst/>
          </a:prstGeom>
        </p:spPr>
      </p:pic>
      <p:sp>
        <p:nvSpPr>
          <p:cNvPr id="5" name="Text 1"/>
          <p:cNvSpPr/>
          <p:nvPr/>
        </p:nvSpPr>
        <p:spPr>
          <a:xfrm>
            <a:off x="7007185" y="1189673"/>
            <a:ext cx="1901071" cy="237649"/>
          </a:xfrm>
          <a:prstGeom prst="rect">
            <a:avLst/>
          </a:prstGeom>
          <a:noFill/>
          <a:ln/>
        </p:spPr>
        <p:txBody>
          <a:bodyPr wrap="none" lIns="0" tIns="0" rIns="0" bIns="0" rtlCol="0" anchor="t"/>
          <a:lstStyle/>
          <a:p>
            <a:pPr marL="0" indent="0" algn="l">
              <a:lnSpc>
                <a:spcPts val="1850"/>
              </a:lnSpc>
              <a:buNone/>
            </a:pPr>
            <a:r>
              <a:rPr lang="en-US" sz="1450" dirty="0">
                <a:solidFill>
                  <a:srgbClr val="C9C2C0"/>
                </a:solidFill>
                <a:latin typeface="Gelasio" pitchFamily="34" charset="0"/>
                <a:ea typeface="Gelasio" pitchFamily="34" charset="-122"/>
                <a:cs typeface="Gelasio" pitchFamily="34" charset="-120"/>
              </a:rPr>
              <a:t>Working Directory</a:t>
            </a:r>
            <a:endParaRPr lang="en-US" sz="1450" dirty="0"/>
          </a:p>
        </p:txBody>
      </p:sp>
      <p:sp>
        <p:nvSpPr>
          <p:cNvPr id="6" name="Text 2"/>
          <p:cNvSpPr/>
          <p:nvPr/>
        </p:nvSpPr>
        <p:spPr>
          <a:xfrm>
            <a:off x="7007185" y="1518523"/>
            <a:ext cx="7014924" cy="243245"/>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pitchFamily="34" charset="0"/>
                <a:ea typeface="Gelasio" pitchFamily="34" charset="-122"/>
                <a:cs typeface="Gelasio" pitchFamily="34" charset="-120"/>
              </a:rPr>
              <a:t>Your workspace where you actively edit and modify files</a:t>
            </a:r>
            <a:endParaRPr lang="en-US" sz="1150" dirty="0"/>
          </a:p>
        </p:txBody>
      </p:sp>
      <p:pic>
        <p:nvPicPr>
          <p:cNvPr id="7" name="Image 2" descr="preencoded.png"/>
          <p:cNvPicPr>
            <a:picLocks noChangeAspect="1"/>
          </p:cNvPicPr>
          <p:nvPr/>
        </p:nvPicPr>
        <p:blipFill>
          <a:blip r:embed="rId5"/>
          <a:stretch>
            <a:fillRect/>
          </a:stretch>
        </p:blipFill>
        <p:spPr>
          <a:xfrm>
            <a:off x="6094690" y="1950125"/>
            <a:ext cx="760452" cy="912495"/>
          </a:xfrm>
          <a:prstGeom prst="rect">
            <a:avLst/>
          </a:prstGeom>
        </p:spPr>
      </p:pic>
      <p:sp>
        <p:nvSpPr>
          <p:cNvPr id="8" name="Text 3"/>
          <p:cNvSpPr/>
          <p:nvPr/>
        </p:nvSpPr>
        <p:spPr>
          <a:xfrm>
            <a:off x="7007185" y="2102168"/>
            <a:ext cx="1901071" cy="237649"/>
          </a:xfrm>
          <a:prstGeom prst="rect">
            <a:avLst/>
          </a:prstGeom>
          <a:noFill/>
          <a:ln/>
        </p:spPr>
        <p:txBody>
          <a:bodyPr wrap="none" lIns="0" tIns="0" rIns="0" bIns="0" rtlCol="0" anchor="t"/>
          <a:lstStyle/>
          <a:p>
            <a:pPr marL="0" indent="0" algn="l">
              <a:lnSpc>
                <a:spcPts val="1850"/>
              </a:lnSpc>
              <a:buNone/>
            </a:pPr>
            <a:r>
              <a:rPr lang="en-US" sz="1450" dirty="0">
                <a:solidFill>
                  <a:srgbClr val="C9C2C0"/>
                </a:solidFill>
                <a:latin typeface="Gelasio" pitchFamily="34" charset="0"/>
                <a:ea typeface="Gelasio" pitchFamily="34" charset="-122"/>
                <a:cs typeface="Gelasio" pitchFamily="34" charset="-120"/>
              </a:rPr>
              <a:t>Staging Area</a:t>
            </a:r>
            <a:endParaRPr lang="en-US" sz="1450" dirty="0"/>
          </a:p>
        </p:txBody>
      </p:sp>
      <p:sp>
        <p:nvSpPr>
          <p:cNvPr id="9" name="Text 4"/>
          <p:cNvSpPr/>
          <p:nvPr/>
        </p:nvSpPr>
        <p:spPr>
          <a:xfrm>
            <a:off x="7007185" y="2431018"/>
            <a:ext cx="7014924" cy="243245"/>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pitchFamily="34" charset="0"/>
                <a:ea typeface="Gelasio" pitchFamily="34" charset="-122"/>
                <a:cs typeface="Gelasio" pitchFamily="34" charset="-120"/>
              </a:rPr>
              <a:t>Prepares selected changes before committing to repository</a:t>
            </a:r>
            <a:endParaRPr lang="en-US" sz="1150" dirty="0"/>
          </a:p>
        </p:txBody>
      </p:sp>
      <p:pic>
        <p:nvPicPr>
          <p:cNvPr id="10" name="Image 3" descr="preencoded.png"/>
          <p:cNvPicPr>
            <a:picLocks noChangeAspect="1"/>
          </p:cNvPicPr>
          <p:nvPr/>
        </p:nvPicPr>
        <p:blipFill>
          <a:blip r:embed="rId6"/>
          <a:stretch>
            <a:fillRect/>
          </a:stretch>
        </p:blipFill>
        <p:spPr>
          <a:xfrm>
            <a:off x="6094690" y="2862620"/>
            <a:ext cx="760452" cy="912495"/>
          </a:xfrm>
          <a:prstGeom prst="rect">
            <a:avLst/>
          </a:prstGeom>
        </p:spPr>
      </p:pic>
      <p:sp>
        <p:nvSpPr>
          <p:cNvPr id="11" name="Text 5"/>
          <p:cNvSpPr/>
          <p:nvPr/>
        </p:nvSpPr>
        <p:spPr>
          <a:xfrm>
            <a:off x="7007185" y="3014663"/>
            <a:ext cx="1901071" cy="237649"/>
          </a:xfrm>
          <a:prstGeom prst="rect">
            <a:avLst/>
          </a:prstGeom>
          <a:noFill/>
          <a:ln/>
        </p:spPr>
        <p:txBody>
          <a:bodyPr wrap="none" lIns="0" tIns="0" rIns="0" bIns="0" rtlCol="0" anchor="t"/>
          <a:lstStyle/>
          <a:p>
            <a:pPr marL="0" indent="0" algn="l">
              <a:lnSpc>
                <a:spcPts val="1850"/>
              </a:lnSpc>
              <a:buNone/>
            </a:pPr>
            <a:r>
              <a:rPr lang="en-US" sz="1450" dirty="0">
                <a:solidFill>
                  <a:srgbClr val="C9C2C0"/>
                </a:solidFill>
                <a:latin typeface="Gelasio" pitchFamily="34" charset="0"/>
                <a:ea typeface="Gelasio" pitchFamily="34" charset="-122"/>
                <a:cs typeface="Gelasio" pitchFamily="34" charset="-120"/>
              </a:rPr>
              <a:t>Local Repository</a:t>
            </a:r>
            <a:endParaRPr lang="en-US" sz="1450" dirty="0"/>
          </a:p>
        </p:txBody>
      </p:sp>
      <p:sp>
        <p:nvSpPr>
          <p:cNvPr id="12" name="Text 6"/>
          <p:cNvSpPr/>
          <p:nvPr/>
        </p:nvSpPr>
        <p:spPr>
          <a:xfrm>
            <a:off x="7007185" y="3343513"/>
            <a:ext cx="7014924" cy="243245"/>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pitchFamily="34" charset="0"/>
                <a:ea typeface="Gelasio" pitchFamily="34" charset="-122"/>
                <a:cs typeface="Gelasio" pitchFamily="34" charset="-120"/>
              </a:rPr>
              <a:t>Stores committed snapshots with complete history</a:t>
            </a:r>
            <a:endParaRPr lang="en-US" sz="1150" dirty="0"/>
          </a:p>
        </p:txBody>
      </p:sp>
      <p:sp>
        <p:nvSpPr>
          <p:cNvPr id="13" name="Text 7"/>
          <p:cNvSpPr/>
          <p:nvPr/>
        </p:nvSpPr>
        <p:spPr>
          <a:xfrm>
            <a:off x="6094690" y="4003238"/>
            <a:ext cx="2980849" cy="285155"/>
          </a:xfrm>
          <a:prstGeom prst="rect">
            <a:avLst/>
          </a:prstGeom>
          <a:noFill/>
          <a:ln/>
        </p:spPr>
        <p:txBody>
          <a:bodyPr wrap="none" lIns="0" tIns="0" rIns="0" bIns="0" rtlCol="0" anchor="t"/>
          <a:lstStyle/>
          <a:p>
            <a:pPr marL="0" indent="0" algn="l">
              <a:lnSpc>
                <a:spcPts val="2200"/>
              </a:lnSpc>
              <a:buNone/>
            </a:pPr>
            <a:r>
              <a:rPr lang="en-US" sz="1750" dirty="0">
                <a:solidFill>
                  <a:srgbClr val="D8B6A4"/>
                </a:solidFill>
                <a:latin typeface="Gelasio" pitchFamily="34" charset="0"/>
                <a:ea typeface="Gelasio" pitchFamily="34" charset="-122"/>
                <a:cs typeface="Gelasio" pitchFamily="34" charset="-120"/>
              </a:rPr>
              <a:t>Understanding Git File States</a:t>
            </a:r>
            <a:endParaRPr lang="en-US" sz="1750" dirty="0"/>
          </a:p>
        </p:txBody>
      </p:sp>
      <p:sp>
        <p:nvSpPr>
          <p:cNvPr id="14" name="Text 8"/>
          <p:cNvSpPr/>
          <p:nvPr/>
        </p:nvSpPr>
        <p:spPr>
          <a:xfrm>
            <a:off x="6094690" y="4516517"/>
            <a:ext cx="152043" cy="190024"/>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Light" pitchFamily="34" charset="0"/>
                <a:ea typeface="Gelasio Light" pitchFamily="34" charset="-122"/>
                <a:cs typeface="Gelasio Light" pitchFamily="34" charset="-120"/>
              </a:rPr>
              <a:t>01</a:t>
            </a:r>
            <a:endParaRPr lang="en-US" sz="1150" dirty="0"/>
          </a:p>
        </p:txBody>
      </p:sp>
      <p:sp>
        <p:nvSpPr>
          <p:cNvPr id="15" name="Shape 9"/>
          <p:cNvSpPr/>
          <p:nvPr/>
        </p:nvSpPr>
        <p:spPr>
          <a:xfrm>
            <a:off x="6094690" y="4759643"/>
            <a:ext cx="7927419" cy="15240"/>
          </a:xfrm>
          <a:prstGeom prst="rect">
            <a:avLst/>
          </a:prstGeom>
          <a:solidFill>
            <a:srgbClr val="C49F8C"/>
          </a:solidFill>
          <a:ln/>
        </p:spPr>
      </p:sp>
      <p:sp>
        <p:nvSpPr>
          <p:cNvPr id="16" name="Text 10"/>
          <p:cNvSpPr/>
          <p:nvPr/>
        </p:nvSpPr>
        <p:spPr>
          <a:xfrm>
            <a:off x="6094690" y="4866084"/>
            <a:ext cx="7927419" cy="243245"/>
          </a:xfrm>
          <a:prstGeom prst="rect">
            <a:avLst/>
          </a:prstGeom>
          <a:noFill/>
          <a:ln/>
        </p:spPr>
        <p:txBody>
          <a:bodyPr wrap="none" lIns="0" tIns="0" rIns="0" bIns="0" rtlCol="0" anchor="t"/>
          <a:lstStyle/>
          <a:p>
            <a:pPr marL="0" indent="0" algn="l">
              <a:lnSpc>
                <a:spcPts val="1900"/>
              </a:lnSpc>
              <a:buNone/>
            </a:pPr>
            <a:r>
              <a:rPr lang="en-US" sz="1150" b="1" dirty="0">
                <a:solidFill>
                  <a:srgbClr val="C9C2C0"/>
                </a:solidFill>
                <a:latin typeface="Gelasio" pitchFamily="34" charset="0"/>
                <a:ea typeface="Gelasio" pitchFamily="34" charset="-122"/>
                <a:cs typeface="Gelasio" pitchFamily="34" charset="-120"/>
              </a:rPr>
              <a:t>Untracked:</a:t>
            </a:r>
            <a:r>
              <a:rPr lang="en-US" sz="1150" dirty="0">
                <a:solidFill>
                  <a:srgbClr val="C9C2C0"/>
                </a:solidFill>
                <a:latin typeface="Gelasio" pitchFamily="34" charset="0"/>
                <a:ea typeface="Gelasio" pitchFamily="34" charset="-122"/>
                <a:cs typeface="Gelasio" pitchFamily="34" charset="-120"/>
              </a:rPr>
              <a:t> New files that Git hasn't started monitoring yet</a:t>
            </a:r>
            <a:endParaRPr lang="en-US" sz="1150" dirty="0"/>
          </a:p>
        </p:txBody>
      </p:sp>
      <p:sp>
        <p:nvSpPr>
          <p:cNvPr id="17" name="Text 11"/>
          <p:cNvSpPr/>
          <p:nvPr/>
        </p:nvSpPr>
        <p:spPr>
          <a:xfrm>
            <a:off x="6094690" y="5375434"/>
            <a:ext cx="152043" cy="190024"/>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Light" pitchFamily="34" charset="0"/>
                <a:ea typeface="Gelasio Light" pitchFamily="34" charset="-122"/>
                <a:cs typeface="Gelasio Light" pitchFamily="34" charset="-120"/>
              </a:rPr>
              <a:t>02</a:t>
            </a:r>
            <a:endParaRPr lang="en-US" sz="1150" dirty="0"/>
          </a:p>
        </p:txBody>
      </p:sp>
      <p:sp>
        <p:nvSpPr>
          <p:cNvPr id="18" name="Shape 12"/>
          <p:cNvSpPr/>
          <p:nvPr/>
        </p:nvSpPr>
        <p:spPr>
          <a:xfrm>
            <a:off x="6094690" y="5618559"/>
            <a:ext cx="7927419" cy="15240"/>
          </a:xfrm>
          <a:prstGeom prst="rect">
            <a:avLst/>
          </a:prstGeom>
          <a:solidFill>
            <a:srgbClr val="C49F8C"/>
          </a:solidFill>
          <a:ln/>
        </p:spPr>
      </p:sp>
      <p:sp>
        <p:nvSpPr>
          <p:cNvPr id="19" name="Text 13"/>
          <p:cNvSpPr/>
          <p:nvPr/>
        </p:nvSpPr>
        <p:spPr>
          <a:xfrm>
            <a:off x="6094690" y="5725001"/>
            <a:ext cx="7927419" cy="243245"/>
          </a:xfrm>
          <a:prstGeom prst="rect">
            <a:avLst/>
          </a:prstGeom>
          <a:noFill/>
          <a:ln/>
        </p:spPr>
        <p:txBody>
          <a:bodyPr wrap="none" lIns="0" tIns="0" rIns="0" bIns="0" rtlCol="0" anchor="t"/>
          <a:lstStyle/>
          <a:p>
            <a:pPr marL="0" indent="0" algn="l">
              <a:lnSpc>
                <a:spcPts val="1900"/>
              </a:lnSpc>
              <a:buNone/>
            </a:pPr>
            <a:r>
              <a:rPr lang="en-US" sz="1150" b="1" dirty="0">
                <a:solidFill>
                  <a:srgbClr val="C9C2C0"/>
                </a:solidFill>
                <a:latin typeface="Gelasio" pitchFamily="34" charset="0"/>
                <a:ea typeface="Gelasio" pitchFamily="34" charset="-122"/>
                <a:cs typeface="Gelasio" pitchFamily="34" charset="-120"/>
              </a:rPr>
              <a:t>Modified:</a:t>
            </a:r>
            <a:r>
              <a:rPr lang="en-US" sz="1150" dirty="0">
                <a:solidFill>
                  <a:srgbClr val="C9C2C0"/>
                </a:solidFill>
                <a:latin typeface="Gelasio" pitchFamily="34" charset="0"/>
                <a:ea typeface="Gelasio" pitchFamily="34" charset="-122"/>
                <a:cs typeface="Gelasio" pitchFamily="34" charset="-120"/>
              </a:rPr>
              <a:t> Tracked files that have been changed but not staged</a:t>
            </a:r>
            <a:endParaRPr lang="en-US" sz="1150" dirty="0"/>
          </a:p>
        </p:txBody>
      </p:sp>
      <p:sp>
        <p:nvSpPr>
          <p:cNvPr id="20" name="Text 14"/>
          <p:cNvSpPr/>
          <p:nvPr/>
        </p:nvSpPr>
        <p:spPr>
          <a:xfrm>
            <a:off x="6094690" y="6234351"/>
            <a:ext cx="152043" cy="190024"/>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Light" pitchFamily="34" charset="0"/>
                <a:ea typeface="Gelasio Light" pitchFamily="34" charset="-122"/>
                <a:cs typeface="Gelasio Light" pitchFamily="34" charset="-120"/>
              </a:rPr>
              <a:t>03</a:t>
            </a:r>
            <a:endParaRPr lang="en-US" sz="1150" dirty="0"/>
          </a:p>
        </p:txBody>
      </p:sp>
      <p:sp>
        <p:nvSpPr>
          <p:cNvPr id="21" name="Shape 15"/>
          <p:cNvSpPr/>
          <p:nvPr/>
        </p:nvSpPr>
        <p:spPr>
          <a:xfrm>
            <a:off x="6094690" y="6477476"/>
            <a:ext cx="7927419" cy="15240"/>
          </a:xfrm>
          <a:prstGeom prst="rect">
            <a:avLst/>
          </a:prstGeom>
          <a:solidFill>
            <a:srgbClr val="C49F8C"/>
          </a:solidFill>
          <a:ln/>
        </p:spPr>
      </p:sp>
      <p:sp>
        <p:nvSpPr>
          <p:cNvPr id="22" name="Text 16"/>
          <p:cNvSpPr/>
          <p:nvPr/>
        </p:nvSpPr>
        <p:spPr>
          <a:xfrm>
            <a:off x="6094690" y="6583918"/>
            <a:ext cx="7927419" cy="243245"/>
          </a:xfrm>
          <a:prstGeom prst="rect">
            <a:avLst/>
          </a:prstGeom>
          <a:noFill/>
          <a:ln/>
        </p:spPr>
        <p:txBody>
          <a:bodyPr wrap="none" lIns="0" tIns="0" rIns="0" bIns="0" rtlCol="0" anchor="t"/>
          <a:lstStyle/>
          <a:p>
            <a:pPr marL="0" indent="0" algn="l">
              <a:lnSpc>
                <a:spcPts val="1900"/>
              </a:lnSpc>
              <a:buNone/>
            </a:pPr>
            <a:r>
              <a:rPr lang="en-US" sz="1150" b="1" dirty="0">
                <a:solidFill>
                  <a:srgbClr val="C9C2C0"/>
                </a:solidFill>
                <a:latin typeface="Gelasio" pitchFamily="34" charset="0"/>
                <a:ea typeface="Gelasio" pitchFamily="34" charset="-122"/>
                <a:cs typeface="Gelasio" pitchFamily="34" charset="-120"/>
              </a:rPr>
              <a:t>Staged:</a:t>
            </a:r>
            <a:r>
              <a:rPr lang="en-US" sz="1150" dirty="0">
                <a:solidFill>
                  <a:srgbClr val="C9C2C0"/>
                </a:solidFill>
                <a:latin typeface="Gelasio" pitchFamily="34" charset="0"/>
                <a:ea typeface="Gelasio" pitchFamily="34" charset="-122"/>
                <a:cs typeface="Gelasio" pitchFamily="34" charset="-120"/>
              </a:rPr>
              <a:t> Modified files marked for inclusion in next commit</a:t>
            </a:r>
            <a:endParaRPr lang="en-US" sz="1150" dirty="0"/>
          </a:p>
        </p:txBody>
      </p:sp>
      <p:sp>
        <p:nvSpPr>
          <p:cNvPr id="23" name="Text 17"/>
          <p:cNvSpPr/>
          <p:nvPr/>
        </p:nvSpPr>
        <p:spPr>
          <a:xfrm>
            <a:off x="6094690" y="7093268"/>
            <a:ext cx="152043" cy="190024"/>
          </a:xfrm>
          <a:prstGeom prst="rect">
            <a:avLst/>
          </a:prstGeom>
          <a:noFill/>
          <a:ln/>
        </p:spPr>
        <p:txBody>
          <a:bodyPr wrap="none" lIns="0" tIns="0" rIns="0" bIns="0" rtlCol="0" anchor="t"/>
          <a:lstStyle/>
          <a:p>
            <a:pPr marL="0" indent="0" algn="l">
              <a:lnSpc>
                <a:spcPts val="1900"/>
              </a:lnSpc>
              <a:buNone/>
            </a:pPr>
            <a:r>
              <a:rPr lang="en-US" sz="1150" dirty="0">
                <a:solidFill>
                  <a:srgbClr val="C9C2C0"/>
                </a:solidFill>
                <a:latin typeface="Gelasio Light" pitchFamily="34" charset="0"/>
                <a:ea typeface="Gelasio Light" pitchFamily="34" charset="-122"/>
                <a:cs typeface="Gelasio Light" pitchFamily="34" charset="-120"/>
              </a:rPr>
              <a:t>04</a:t>
            </a:r>
            <a:endParaRPr lang="en-US" sz="1150" dirty="0"/>
          </a:p>
        </p:txBody>
      </p:sp>
      <p:sp>
        <p:nvSpPr>
          <p:cNvPr id="24" name="Shape 18"/>
          <p:cNvSpPr/>
          <p:nvPr/>
        </p:nvSpPr>
        <p:spPr>
          <a:xfrm>
            <a:off x="6094690" y="7336393"/>
            <a:ext cx="7927419" cy="15240"/>
          </a:xfrm>
          <a:prstGeom prst="rect">
            <a:avLst/>
          </a:prstGeom>
          <a:solidFill>
            <a:srgbClr val="C49F8C"/>
          </a:solidFill>
          <a:ln/>
        </p:spPr>
      </p:sp>
      <p:sp>
        <p:nvSpPr>
          <p:cNvPr id="25" name="Text 19"/>
          <p:cNvSpPr/>
          <p:nvPr/>
        </p:nvSpPr>
        <p:spPr>
          <a:xfrm>
            <a:off x="6094690" y="7442835"/>
            <a:ext cx="7927419" cy="243245"/>
          </a:xfrm>
          <a:prstGeom prst="rect">
            <a:avLst/>
          </a:prstGeom>
          <a:noFill/>
          <a:ln/>
        </p:spPr>
        <p:txBody>
          <a:bodyPr wrap="none" lIns="0" tIns="0" rIns="0" bIns="0" rtlCol="0" anchor="t"/>
          <a:lstStyle/>
          <a:p>
            <a:pPr marL="0" indent="0" algn="l">
              <a:lnSpc>
                <a:spcPts val="1900"/>
              </a:lnSpc>
              <a:buNone/>
            </a:pPr>
            <a:r>
              <a:rPr lang="en-US" sz="1150" b="1" dirty="0">
                <a:solidFill>
                  <a:srgbClr val="C9C2C0"/>
                </a:solidFill>
                <a:latin typeface="Gelasio" pitchFamily="34" charset="0"/>
                <a:ea typeface="Gelasio" pitchFamily="34" charset="-122"/>
                <a:cs typeface="Gelasio" pitchFamily="34" charset="-120"/>
              </a:rPr>
              <a:t>Committed:</a:t>
            </a:r>
            <a:r>
              <a:rPr lang="en-US" sz="1150" dirty="0">
                <a:solidFill>
                  <a:srgbClr val="C9C2C0"/>
                </a:solidFill>
                <a:latin typeface="Gelasio" pitchFamily="34" charset="0"/>
                <a:ea typeface="Gelasio" pitchFamily="34" charset="-122"/>
                <a:cs typeface="Gelasio" pitchFamily="34" charset="-120"/>
              </a:rPr>
              <a:t> Changes safely stored in local repository</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3669" y="538758"/>
            <a:ext cx="4273510" cy="489704"/>
          </a:xfrm>
          <a:prstGeom prst="rect">
            <a:avLst/>
          </a:prstGeom>
          <a:noFill/>
          <a:ln/>
        </p:spPr>
        <p:txBody>
          <a:bodyPr wrap="none" lIns="0" tIns="0" rIns="0" bIns="0" rtlCol="0" anchor="t"/>
          <a:lstStyle/>
          <a:p>
            <a:pPr marL="0" indent="0" algn="l">
              <a:lnSpc>
                <a:spcPts val="3850"/>
              </a:lnSpc>
              <a:buNone/>
            </a:pPr>
            <a:r>
              <a:rPr lang="en-US" sz="3050" dirty="0">
                <a:solidFill>
                  <a:srgbClr val="D8B6A4"/>
                </a:solidFill>
                <a:latin typeface="Gelasio" pitchFamily="34" charset="0"/>
                <a:ea typeface="Gelasio" pitchFamily="34" charset="-122"/>
                <a:cs typeface="Gelasio" pitchFamily="34" charset="-120"/>
              </a:rPr>
              <a:t>Essential Git Commands</a:t>
            </a:r>
            <a:endParaRPr lang="en-US" sz="3050" dirty="0"/>
          </a:p>
        </p:txBody>
      </p:sp>
      <p:sp>
        <p:nvSpPr>
          <p:cNvPr id="3" name="Shape 1"/>
          <p:cNvSpPr/>
          <p:nvPr/>
        </p:nvSpPr>
        <p:spPr>
          <a:xfrm>
            <a:off x="783669" y="1714143"/>
            <a:ext cx="4223742" cy="2900363"/>
          </a:xfrm>
          <a:prstGeom prst="roundRect">
            <a:avLst>
              <a:gd name="adj" fmla="val 3783"/>
            </a:avLst>
          </a:prstGeom>
          <a:solidFill>
            <a:srgbClr val="464342"/>
          </a:solidFill>
          <a:ln/>
        </p:spPr>
      </p:sp>
      <p:sp>
        <p:nvSpPr>
          <p:cNvPr id="4" name="Shape 2"/>
          <p:cNvSpPr/>
          <p:nvPr/>
        </p:nvSpPr>
        <p:spPr>
          <a:xfrm>
            <a:off x="783669" y="1691283"/>
            <a:ext cx="4223742" cy="91440"/>
          </a:xfrm>
          <a:prstGeom prst="roundRect">
            <a:avLst>
              <a:gd name="adj" fmla="val 32142"/>
            </a:avLst>
          </a:prstGeom>
          <a:solidFill>
            <a:srgbClr val="C49F8C"/>
          </a:solidFill>
          <a:ln/>
        </p:spPr>
      </p:sp>
      <p:sp>
        <p:nvSpPr>
          <p:cNvPr id="5" name="Shape 3"/>
          <p:cNvSpPr/>
          <p:nvPr/>
        </p:nvSpPr>
        <p:spPr>
          <a:xfrm>
            <a:off x="2601635" y="1420297"/>
            <a:ext cx="587693" cy="587693"/>
          </a:xfrm>
          <a:prstGeom prst="roundRect">
            <a:avLst>
              <a:gd name="adj" fmla="val 155591"/>
            </a:avLst>
          </a:prstGeom>
          <a:solidFill>
            <a:srgbClr val="C49F8C"/>
          </a:solidFill>
          <a:ln/>
        </p:spPr>
      </p:sp>
      <p:sp>
        <p:nvSpPr>
          <p:cNvPr id="6" name="Text 4"/>
          <p:cNvSpPr/>
          <p:nvPr/>
        </p:nvSpPr>
        <p:spPr>
          <a:xfrm>
            <a:off x="2777966" y="1567220"/>
            <a:ext cx="235029" cy="293846"/>
          </a:xfrm>
          <a:prstGeom prst="rect">
            <a:avLst/>
          </a:prstGeom>
          <a:noFill/>
          <a:ln/>
        </p:spPr>
        <p:txBody>
          <a:bodyPr wrap="none" lIns="0" tIns="0" rIns="0" bIns="0" rtlCol="0" anchor="t"/>
          <a:lstStyle/>
          <a:p>
            <a:pPr marL="0" indent="0" algn="l">
              <a:lnSpc>
                <a:spcPts val="2950"/>
              </a:lnSpc>
              <a:buNone/>
            </a:pPr>
            <a:r>
              <a:rPr lang="en-US" sz="1850" dirty="0">
                <a:solidFill>
                  <a:srgbClr val="000000"/>
                </a:solidFill>
                <a:latin typeface="Gelasio" pitchFamily="34" charset="0"/>
                <a:ea typeface="Gelasio" pitchFamily="34" charset="-122"/>
                <a:cs typeface="Gelasio" pitchFamily="34" charset="-120"/>
              </a:rPr>
              <a:t>1</a:t>
            </a:r>
            <a:endParaRPr lang="en-US" sz="1850" dirty="0"/>
          </a:p>
        </p:txBody>
      </p:sp>
      <p:sp>
        <p:nvSpPr>
          <p:cNvPr id="7" name="Text 5"/>
          <p:cNvSpPr/>
          <p:nvPr/>
        </p:nvSpPr>
        <p:spPr>
          <a:xfrm>
            <a:off x="1002387" y="2203966"/>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git init</a:t>
            </a:r>
            <a:endParaRPr lang="en-US" sz="1900" dirty="0"/>
          </a:p>
        </p:txBody>
      </p:sp>
      <p:sp>
        <p:nvSpPr>
          <p:cNvPr id="8" name="Text 6"/>
          <p:cNvSpPr/>
          <p:nvPr/>
        </p:nvSpPr>
        <p:spPr>
          <a:xfrm>
            <a:off x="1002387" y="2627590"/>
            <a:ext cx="3786307" cy="940475"/>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Initializes a new Git repository in your project directory. Creates hidden .git folder containing all version control data.</a:t>
            </a:r>
            <a:endParaRPr lang="en-US" sz="1500" dirty="0"/>
          </a:p>
        </p:txBody>
      </p:sp>
      <p:sp>
        <p:nvSpPr>
          <p:cNvPr id="9" name="Shape 7"/>
          <p:cNvSpPr/>
          <p:nvPr/>
        </p:nvSpPr>
        <p:spPr>
          <a:xfrm>
            <a:off x="1002387" y="3788450"/>
            <a:ext cx="3786307" cy="607338"/>
          </a:xfrm>
          <a:prstGeom prst="roundRect">
            <a:avLst>
              <a:gd name="adj" fmla="val 4839"/>
            </a:avLst>
          </a:prstGeom>
          <a:solidFill>
            <a:srgbClr val="53504F"/>
          </a:solidFill>
          <a:ln/>
        </p:spPr>
      </p:sp>
      <p:sp>
        <p:nvSpPr>
          <p:cNvPr id="10" name="Shape 8"/>
          <p:cNvSpPr/>
          <p:nvPr/>
        </p:nvSpPr>
        <p:spPr>
          <a:xfrm>
            <a:off x="992624" y="3788450"/>
            <a:ext cx="3805833" cy="607338"/>
          </a:xfrm>
          <a:prstGeom prst="roundRect">
            <a:avLst>
              <a:gd name="adj" fmla="val 4839"/>
            </a:avLst>
          </a:prstGeom>
          <a:solidFill>
            <a:srgbClr val="53504F"/>
          </a:solidFill>
          <a:ln/>
        </p:spPr>
      </p:sp>
      <p:sp>
        <p:nvSpPr>
          <p:cNvPr id="11" name="Text 9"/>
          <p:cNvSpPr/>
          <p:nvPr/>
        </p:nvSpPr>
        <p:spPr>
          <a:xfrm>
            <a:off x="1188482" y="3935373"/>
            <a:ext cx="3414117" cy="313492"/>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highlight>
                  <a:srgbClr val="53504F"/>
                </a:highlight>
                <a:latin typeface="Consolas" pitchFamily="34" charset="0"/>
                <a:ea typeface="Consolas" pitchFamily="34" charset="-122"/>
                <a:cs typeface="Consolas" pitchFamily="34" charset="-120"/>
              </a:rPr>
              <a:t>git init</a:t>
            </a:r>
            <a:endParaRPr lang="en-US" sz="1500" dirty="0"/>
          </a:p>
        </p:txBody>
      </p:sp>
      <p:sp>
        <p:nvSpPr>
          <p:cNvPr id="12" name="Shape 10"/>
          <p:cNvSpPr/>
          <p:nvPr/>
        </p:nvSpPr>
        <p:spPr>
          <a:xfrm>
            <a:off x="5203269" y="1714143"/>
            <a:ext cx="4223742" cy="2900363"/>
          </a:xfrm>
          <a:prstGeom prst="roundRect">
            <a:avLst>
              <a:gd name="adj" fmla="val 3783"/>
            </a:avLst>
          </a:prstGeom>
          <a:solidFill>
            <a:srgbClr val="464342"/>
          </a:solidFill>
          <a:ln/>
        </p:spPr>
      </p:sp>
      <p:sp>
        <p:nvSpPr>
          <p:cNvPr id="13" name="Shape 11"/>
          <p:cNvSpPr/>
          <p:nvPr/>
        </p:nvSpPr>
        <p:spPr>
          <a:xfrm>
            <a:off x="5203269" y="1691283"/>
            <a:ext cx="4223742" cy="91440"/>
          </a:xfrm>
          <a:prstGeom prst="roundRect">
            <a:avLst>
              <a:gd name="adj" fmla="val 32142"/>
            </a:avLst>
          </a:prstGeom>
          <a:solidFill>
            <a:srgbClr val="C49F8C"/>
          </a:solidFill>
          <a:ln/>
        </p:spPr>
      </p:sp>
      <p:sp>
        <p:nvSpPr>
          <p:cNvPr id="14" name="Shape 12"/>
          <p:cNvSpPr/>
          <p:nvPr/>
        </p:nvSpPr>
        <p:spPr>
          <a:xfrm>
            <a:off x="7021235" y="1420297"/>
            <a:ext cx="587693" cy="587693"/>
          </a:xfrm>
          <a:prstGeom prst="roundRect">
            <a:avLst>
              <a:gd name="adj" fmla="val 155591"/>
            </a:avLst>
          </a:prstGeom>
          <a:solidFill>
            <a:srgbClr val="C49F8C"/>
          </a:solidFill>
          <a:ln/>
        </p:spPr>
      </p:sp>
      <p:sp>
        <p:nvSpPr>
          <p:cNvPr id="15" name="Text 13"/>
          <p:cNvSpPr/>
          <p:nvPr/>
        </p:nvSpPr>
        <p:spPr>
          <a:xfrm>
            <a:off x="7197566" y="1567220"/>
            <a:ext cx="235029" cy="293846"/>
          </a:xfrm>
          <a:prstGeom prst="rect">
            <a:avLst/>
          </a:prstGeom>
          <a:noFill/>
          <a:ln/>
        </p:spPr>
        <p:txBody>
          <a:bodyPr wrap="none" lIns="0" tIns="0" rIns="0" bIns="0" rtlCol="0" anchor="t"/>
          <a:lstStyle/>
          <a:p>
            <a:pPr marL="0" indent="0" algn="l">
              <a:lnSpc>
                <a:spcPts val="2950"/>
              </a:lnSpc>
              <a:buNone/>
            </a:pPr>
            <a:r>
              <a:rPr lang="en-US" sz="1850" dirty="0">
                <a:solidFill>
                  <a:srgbClr val="000000"/>
                </a:solidFill>
                <a:latin typeface="Gelasio" pitchFamily="34" charset="0"/>
                <a:ea typeface="Gelasio" pitchFamily="34" charset="-122"/>
                <a:cs typeface="Gelasio" pitchFamily="34" charset="-120"/>
              </a:rPr>
              <a:t>2</a:t>
            </a:r>
            <a:endParaRPr lang="en-US" sz="1850" dirty="0"/>
          </a:p>
        </p:txBody>
      </p:sp>
      <p:sp>
        <p:nvSpPr>
          <p:cNvPr id="16" name="Text 14"/>
          <p:cNvSpPr/>
          <p:nvPr/>
        </p:nvSpPr>
        <p:spPr>
          <a:xfrm>
            <a:off x="5421987" y="2203966"/>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git status</a:t>
            </a:r>
            <a:endParaRPr lang="en-US" sz="1900" dirty="0"/>
          </a:p>
        </p:txBody>
      </p:sp>
      <p:sp>
        <p:nvSpPr>
          <p:cNvPr id="17" name="Text 15"/>
          <p:cNvSpPr/>
          <p:nvPr/>
        </p:nvSpPr>
        <p:spPr>
          <a:xfrm>
            <a:off x="5421987" y="2627590"/>
            <a:ext cx="3786307" cy="940475"/>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Shows current state of working directory and staging area. Displays which files are modified, staged, or untracked.</a:t>
            </a:r>
            <a:endParaRPr lang="en-US" sz="1500" dirty="0"/>
          </a:p>
        </p:txBody>
      </p:sp>
      <p:sp>
        <p:nvSpPr>
          <p:cNvPr id="18" name="Shape 16"/>
          <p:cNvSpPr/>
          <p:nvPr/>
        </p:nvSpPr>
        <p:spPr>
          <a:xfrm>
            <a:off x="5421987" y="3788450"/>
            <a:ext cx="3786307" cy="607338"/>
          </a:xfrm>
          <a:prstGeom prst="roundRect">
            <a:avLst>
              <a:gd name="adj" fmla="val 4839"/>
            </a:avLst>
          </a:prstGeom>
          <a:solidFill>
            <a:srgbClr val="53504F"/>
          </a:solidFill>
          <a:ln/>
        </p:spPr>
      </p:sp>
      <p:sp>
        <p:nvSpPr>
          <p:cNvPr id="19" name="Shape 17"/>
          <p:cNvSpPr/>
          <p:nvPr/>
        </p:nvSpPr>
        <p:spPr>
          <a:xfrm>
            <a:off x="5412224" y="3788450"/>
            <a:ext cx="3805833" cy="607338"/>
          </a:xfrm>
          <a:prstGeom prst="roundRect">
            <a:avLst>
              <a:gd name="adj" fmla="val 4839"/>
            </a:avLst>
          </a:prstGeom>
          <a:solidFill>
            <a:srgbClr val="53504F"/>
          </a:solidFill>
          <a:ln/>
        </p:spPr>
      </p:sp>
      <p:sp>
        <p:nvSpPr>
          <p:cNvPr id="20" name="Text 18"/>
          <p:cNvSpPr/>
          <p:nvPr/>
        </p:nvSpPr>
        <p:spPr>
          <a:xfrm>
            <a:off x="5608082" y="3935373"/>
            <a:ext cx="3414117" cy="313492"/>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highlight>
                  <a:srgbClr val="53504F"/>
                </a:highlight>
                <a:latin typeface="Consolas" pitchFamily="34" charset="0"/>
                <a:ea typeface="Consolas" pitchFamily="34" charset="-122"/>
                <a:cs typeface="Consolas" pitchFamily="34" charset="-120"/>
              </a:rPr>
              <a:t>git status</a:t>
            </a:r>
            <a:endParaRPr lang="en-US" sz="1500" dirty="0"/>
          </a:p>
        </p:txBody>
      </p:sp>
      <p:sp>
        <p:nvSpPr>
          <p:cNvPr id="21" name="Shape 19"/>
          <p:cNvSpPr/>
          <p:nvPr/>
        </p:nvSpPr>
        <p:spPr>
          <a:xfrm>
            <a:off x="9622869" y="1714143"/>
            <a:ext cx="4223742" cy="2900363"/>
          </a:xfrm>
          <a:prstGeom prst="roundRect">
            <a:avLst>
              <a:gd name="adj" fmla="val 3783"/>
            </a:avLst>
          </a:prstGeom>
          <a:solidFill>
            <a:srgbClr val="464342"/>
          </a:solidFill>
          <a:ln/>
        </p:spPr>
      </p:sp>
      <p:sp>
        <p:nvSpPr>
          <p:cNvPr id="22" name="Shape 20"/>
          <p:cNvSpPr/>
          <p:nvPr/>
        </p:nvSpPr>
        <p:spPr>
          <a:xfrm>
            <a:off x="9622869" y="1691283"/>
            <a:ext cx="4223742" cy="91440"/>
          </a:xfrm>
          <a:prstGeom prst="roundRect">
            <a:avLst>
              <a:gd name="adj" fmla="val 32142"/>
            </a:avLst>
          </a:prstGeom>
          <a:solidFill>
            <a:srgbClr val="C49F8C"/>
          </a:solidFill>
          <a:ln/>
        </p:spPr>
      </p:sp>
      <p:sp>
        <p:nvSpPr>
          <p:cNvPr id="23" name="Shape 21"/>
          <p:cNvSpPr/>
          <p:nvPr/>
        </p:nvSpPr>
        <p:spPr>
          <a:xfrm>
            <a:off x="11440835" y="1420297"/>
            <a:ext cx="587693" cy="587693"/>
          </a:xfrm>
          <a:prstGeom prst="roundRect">
            <a:avLst>
              <a:gd name="adj" fmla="val 155591"/>
            </a:avLst>
          </a:prstGeom>
          <a:solidFill>
            <a:srgbClr val="C49F8C"/>
          </a:solidFill>
          <a:ln/>
        </p:spPr>
      </p:sp>
      <p:sp>
        <p:nvSpPr>
          <p:cNvPr id="24" name="Text 22"/>
          <p:cNvSpPr/>
          <p:nvPr/>
        </p:nvSpPr>
        <p:spPr>
          <a:xfrm>
            <a:off x="11617166" y="1567220"/>
            <a:ext cx="235029" cy="293846"/>
          </a:xfrm>
          <a:prstGeom prst="rect">
            <a:avLst/>
          </a:prstGeom>
          <a:noFill/>
          <a:ln/>
        </p:spPr>
        <p:txBody>
          <a:bodyPr wrap="none" lIns="0" tIns="0" rIns="0" bIns="0" rtlCol="0" anchor="t"/>
          <a:lstStyle/>
          <a:p>
            <a:pPr marL="0" indent="0" algn="l">
              <a:lnSpc>
                <a:spcPts val="2950"/>
              </a:lnSpc>
              <a:buNone/>
            </a:pPr>
            <a:r>
              <a:rPr lang="en-US" sz="1850" dirty="0">
                <a:solidFill>
                  <a:srgbClr val="000000"/>
                </a:solidFill>
                <a:latin typeface="Gelasio" pitchFamily="34" charset="0"/>
                <a:ea typeface="Gelasio" pitchFamily="34" charset="-122"/>
                <a:cs typeface="Gelasio" pitchFamily="34" charset="-120"/>
              </a:rPr>
              <a:t>3</a:t>
            </a:r>
            <a:endParaRPr lang="en-US" sz="1850" dirty="0"/>
          </a:p>
        </p:txBody>
      </p:sp>
      <p:sp>
        <p:nvSpPr>
          <p:cNvPr id="25" name="Text 23"/>
          <p:cNvSpPr/>
          <p:nvPr/>
        </p:nvSpPr>
        <p:spPr>
          <a:xfrm>
            <a:off x="9841587" y="2203966"/>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git add</a:t>
            </a:r>
            <a:endParaRPr lang="en-US" sz="1900" dirty="0"/>
          </a:p>
        </p:txBody>
      </p:sp>
      <p:sp>
        <p:nvSpPr>
          <p:cNvPr id="26" name="Text 24"/>
          <p:cNvSpPr/>
          <p:nvPr/>
        </p:nvSpPr>
        <p:spPr>
          <a:xfrm>
            <a:off x="9841587" y="2627590"/>
            <a:ext cx="3786307" cy="940475"/>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Stages files for commit. Use git add filename for specific files or git add . for all changed files.</a:t>
            </a:r>
            <a:endParaRPr lang="en-US" sz="1500" dirty="0"/>
          </a:p>
        </p:txBody>
      </p:sp>
      <p:sp>
        <p:nvSpPr>
          <p:cNvPr id="27" name="Shape 25"/>
          <p:cNvSpPr/>
          <p:nvPr/>
        </p:nvSpPr>
        <p:spPr>
          <a:xfrm>
            <a:off x="9841587" y="3788450"/>
            <a:ext cx="3786307" cy="607338"/>
          </a:xfrm>
          <a:prstGeom prst="roundRect">
            <a:avLst>
              <a:gd name="adj" fmla="val 4839"/>
            </a:avLst>
          </a:prstGeom>
          <a:solidFill>
            <a:srgbClr val="53504F"/>
          </a:solidFill>
          <a:ln/>
        </p:spPr>
      </p:sp>
      <p:sp>
        <p:nvSpPr>
          <p:cNvPr id="28" name="Shape 26"/>
          <p:cNvSpPr/>
          <p:nvPr/>
        </p:nvSpPr>
        <p:spPr>
          <a:xfrm>
            <a:off x="9831824" y="3788450"/>
            <a:ext cx="3805833" cy="607338"/>
          </a:xfrm>
          <a:prstGeom prst="roundRect">
            <a:avLst>
              <a:gd name="adj" fmla="val 4839"/>
            </a:avLst>
          </a:prstGeom>
          <a:solidFill>
            <a:srgbClr val="53504F"/>
          </a:solidFill>
          <a:ln/>
        </p:spPr>
      </p:sp>
      <p:sp>
        <p:nvSpPr>
          <p:cNvPr id="29" name="Text 27"/>
          <p:cNvSpPr/>
          <p:nvPr/>
        </p:nvSpPr>
        <p:spPr>
          <a:xfrm>
            <a:off x="10027682" y="3935373"/>
            <a:ext cx="3414117" cy="313492"/>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highlight>
                  <a:srgbClr val="53504F"/>
                </a:highlight>
                <a:latin typeface="Consolas" pitchFamily="34" charset="0"/>
                <a:ea typeface="Consolas" pitchFamily="34" charset="-122"/>
                <a:cs typeface="Consolas" pitchFamily="34" charset="-120"/>
              </a:rPr>
              <a:t>git add .</a:t>
            </a:r>
            <a:endParaRPr lang="en-US" sz="1500" dirty="0"/>
          </a:p>
        </p:txBody>
      </p:sp>
      <p:sp>
        <p:nvSpPr>
          <p:cNvPr id="30" name="Shape 28"/>
          <p:cNvSpPr/>
          <p:nvPr/>
        </p:nvSpPr>
        <p:spPr>
          <a:xfrm>
            <a:off x="783669" y="5104209"/>
            <a:ext cx="6433542" cy="2586871"/>
          </a:xfrm>
          <a:prstGeom prst="roundRect">
            <a:avLst>
              <a:gd name="adj" fmla="val 4242"/>
            </a:avLst>
          </a:prstGeom>
          <a:solidFill>
            <a:srgbClr val="464342"/>
          </a:solidFill>
          <a:ln/>
        </p:spPr>
      </p:sp>
      <p:sp>
        <p:nvSpPr>
          <p:cNvPr id="31" name="Shape 29"/>
          <p:cNvSpPr/>
          <p:nvPr/>
        </p:nvSpPr>
        <p:spPr>
          <a:xfrm>
            <a:off x="783669" y="5081349"/>
            <a:ext cx="6433542" cy="91440"/>
          </a:xfrm>
          <a:prstGeom prst="roundRect">
            <a:avLst>
              <a:gd name="adj" fmla="val 32142"/>
            </a:avLst>
          </a:prstGeom>
          <a:solidFill>
            <a:srgbClr val="C49F8C"/>
          </a:solidFill>
          <a:ln/>
        </p:spPr>
      </p:sp>
      <p:sp>
        <p:nvSpPr>
          <p:cNvPr id="32" name="Shape 30"/>
          <p:cNvSpPr/>
          <p:nvPr/>
        </p:nvSpPr>
        <p:spPr>
          <a:xfrm>
            <a:off x="3706535" y="4810363"/>
            <a:ext cx="587693" cy="587693"/>
          </a:xfrm>
          <a:prstGeom prst="roundRect">
            <a:avLst>
              <a:gd name="adj" fmla="val 155591"/>
            </a:avLst>
          </a:prstGeom>
          <a:solidFill>
            <a:srgbClr val="C49F8C"/>
          </a:solidFill>
          <a:ln/>
        </p:spPr>
      </p:sp>
      <p:sp>
        <p:nvSpPr>
          <p:cNvPr id="33" name="Text 31"/>
          <p:cNvSpPr/>
          <p:nvPr/>
        </p:nvSpPr>
        <p:spPr>
          <a:xfrm>
            <a:off x="3882866" y="4957286"/>
            <a:ext cx="235029" cy="293846"/>
          </a:xfrm>
          <a:prstGeom prst="rect">
            <a:avLst/>
          </a:prstGeom>
          <a:noFill/>
          <a:ln/>
        </p:spPr>
        <p:txBody>
          <a:bodyPr wrap="none" lIns="0" tIns="0" rIns="0" bIns="0" rtlCol="0" anchor="t"/>
          <a:lstStyle/>
          <a:p>
            <a:pPr marL="0" indent="0" algn="l">
              <a:lnSpc>
                <a:spcPts val="2950"/>
              </a:lnSpc>
              <a:buNone/>
            </a:pPr>
            <a:r>
              <a:rPr lang="en-US" sz="1850" dirty="0">
                <a:solidFill>
                  <a:srgbClr val="000000"/>
                </a:solidFill>
                <a:latin typeface="Gelasio" pitchFamily="34" charset="0"/>
                <a:ea typeface="Gelasio" pitchFamily="34" charset="-122"/>
                <a:cs typeface="Gelasio" pitchFamily="34" charset="-120"/>
              </a:rPr>
              <a:t>4</a:t>
            </a:r>
            <a:endParaRPr lang="en-US" sz="1850" dirty="0"/>
          </a:p>
        </p:txBody>
      </p:sp>
      <p:sp>
        <p:nvSpPr>
          <p:cNvPr id="34" name="Text 32"/>
          <p:cNvSpPr/>
          <p:nvPr/>
        </p:nvSpPr>
        <p:spPr>
          <a:xfrm>
            <a:off x="1002387" y="5594033"/>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git commit</a:t>
            </a:r>
            <a:endParaRPr lang="en-US" sz="1900" dirty="0"/>
          </a:p>
        </p:txBody>
      </p:sp>
      <p:sp>
        <p:nvSpPr>
          <p:cNvPr id="35" name="Text 33"/>
          <p:cNvSpPr/>
          <p:nvPr/>
        </p:nvSpPr>
        <p:spPr>
          <a:xfrm>
            <a:off x="1002387" y="6017657"/>
            <a:ext cx="5996107" cy="626983"/>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Saves staged snapshot to repository with descriptive message. Each commit gets unique identifier.</a:t>
            </a:r>
            <a:endParaRPr lang="en-US" sz="1500" dirty="0"/>
          </a:p>
        </p:txBody>
      </p:sp>
      <p:sp>
        <p:nvSpPr>
          <p:cNvPr id="36" name="Shape 34"/>
          <p:cNvSpPr/>
          <p:nvPr/>
        </p:nvSpPr>
        <p:spPr>
          <a:xfrm>
            <a:off x="1002387" y="6865025"/>
            <a:ext cx="5996107" cy="607338"/>
          </a:xfrm>
          <a:prstGeom prst="roundRect">
            <a:avLst>
              <a:gd name="adj" fmla="val 4839"/>
            </a:avLst>
          </a:prstGeom>
          <a:solidFill>
            <a:srgbClr val="53504F"/>
          </a:solidFill>
          <a:ln/>
        </p:spPr>
      </p:sp>
      <p:sp>
        <p:nvSpPr>
          <p:cNvPr id="37" name="Shape 35"/>
          <p:cNvSpPr/>
          <p:nvPr/>
        </p:nvSpPr>
        <p:spPr>
          <a:xfrm>
            <a:off x="992624" y="6865025"/>
            <a:ext cx="6015633" cy="607338"/>
          </a:xfrm>
          <a:prstGeom prst="roundRect">
            <a:avLst>
              <a:gd name="adj" fmla="val 4839"/>
            </a:avLst>
          </a:prstGeom>
          <a:solidFill>
            <a:srgbClr val="53504F"/>
          </a:solidFill>
          <a:ln/>
        </p:spPr>
      </p:sp>
      <p:sp>
        <p:nvSpPr>
          <p:cNvPr id="38" name="Text 36"/>
          <p:cNvSpPr/>
          <p:nvPr/>
        </p:nvSpPr>
        <p:spPr>
          <a:xfrm>
            <a:off x="1188482" y="7011948"/>
            <a:ext cx="5623917" cy="313492"/>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highlight>
                  <a:srgbClr val="53504F"/>
                </a:highlight>
                <a:latin typeface="Consolas" pitchFamily="34" charset="0"/>
                <a:ea typeface="Consolas" pitchFamily="34" charset="-122"/>
                <a:cs typeface="Consolas" pitchFamily="34" charset="-120"/>
              </a:rPr>
              <a:t>git commit -m "Add login feature"</a:t>
            </a:r>
            <a:endParaRPr lang="en-US" sz="1500" dirty="0"/>
          </a:p>
        </p:txBody>
      </p:sp>
      <p:sp>
        <p:nvSpPr>
          <p:cNvPr id="39" name="Shape 37"/>
          <p:cNvSpPr/>
          <p:nvPr/>
        </p:nvSpPr>
        <p:spPr>
          <a:xfrm>
            <a:off x="7413069" y="5104209"/>
            <a:ext cx="6433542" cy="2586871"/>
          </a:xfrm>
          <a:prstGeom prst="roundRect">
            <a:avLst>
              <a:gd name="adj" fmla="val 4242"/>
            </a:avLst>
          </a:prstGeom>
          <a:solidFill>
            <a:srgbClr val="464342"/>
          </a:solidFill>
          <a:ln/>
        </p:spPr>
      </p:sp>
      <p:sp>
        <p:nvSpPr>
          <p:cNvPr id="40" name="Shape 38"/>
          <p:cNvSpPr/>
          <p:nvPr/>
        </p:nvSpPr>
        <p:spPr>
          <a:xfrm>
            <a:off x="7413069" y="5081349"/>
            <a:ext cx="6433542" cy="91440"/>
          </a:xfrm>
          <a:prstGeom prst="roundRect">
            <a:avLst>
              <a:gd name="adj" fmla="val 32142"/>
            </a:avLst>
          </a:prstGeom>
          <a:solidFill>
            <a:srgbClr val="C49F8C"/>
          </a:solidFill>
          <a:ln/>
        </p:spPr>
      </p:sp>
      <p:sp>
        <p:nvSpPr>
          <p:cNvPr id="41" name="Shape 39"/>
          <p:cNvSpPr/>
          <p:nvPr/>
        </p:nvSpPr>
        <p:spPr>
          <a:xfrm>
            <a:off x="10335935" y="4810363"/>
            <a:ext cx="587693" cy="587693"/>
          </a:xfrm>
          <a:prstGeom prst="roundRect">
            <a:avLst>
              <a:gd name="adj" fmla="val 155591"/>
            </a:avLst>
          </a:prstGeom>
          <a:solidFill>
            <a:srgbClr val="C49F8C"/>
          </a:solidFill>
          <a:ln/>
        </p:spPr>
      </p:sp>
      <p:sp>
        <p:nvSpPr>
          <p:cNvPr id="42" name="Text 40"/>
          <p:cNvSpPr/>
          <p:nvPr/>
        </p:nvSpPr>
        <p:spPr>
          <a:xfrm>
            <a:off x="10512266" y="4957286"/>
            <a:ext cx="235029" cy="293846"/>
          </a:xfrm>
          <a:prstGeom prst="rect">
            <a:avLst/>
          </a:prstGeom>
          <a:noFill/>
          <a:ln/>
        </p:spPr>
        <p:txBody>
          <a:bodyPr wrap="none" lIns="0" tIns="0" rIns="0" bIns="0" rtlCol="0" anchor="t"/>
          <a:lstStyle/>
          <a:p>
            <a:pPr marL="0" indent="0" algn="l">
              <a:lnSpc>
                <a:spcPts val="2950"/>
              </a:lnSpc>
              <a:buNone/>
            </a:pPr>
            <a:r>
              <a:rPr lang="en-US" sz="1850" dirty="0">
                <a:solidFill>
                  <a:srgbClr val="000000"/>
                </a:solidFill>
                <a:latin typeface="Gelasio" pitchFamily="34" charset="0"/>
                <a:ea typeface="Gelasio" pitchFamily="34" charset="-122"/>
                <a:cs typeface="Gelasio" pitchFamily="34" charset="-120"/>
              </a:rPr>
              <a:t>5</a:t>
            </a:r>
            <a:endParaRPr lang="en-US" sz="1850" dirty="0"/>
          </a:p>
        </p:txBody>
      </p:sp>
      <p:sp>
        <p:nvSpPr>
          <p:cNvPr id="43" name="Text 41"/>
          <p:cNvSpPr/>
          <p:nvPr/>
        </p:nvSpPr>
        <p:spPr>
          <a:xfrm>
            <a:off x="7631787" y="5594033"/>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git log</a:t>
            </a:r>
            <a:endParaRPr lang="en-US" sz="1900" dirty="0"/>
          </a:p>
        </p:txBody>
      </p:sp>
      <p:sp>
        <p:nvSpPr>
          <p:cNvPr id="44" name="Text 42"/>
          <p:cNvSpPr/>
          <p:nvPr/>
        </p:nvSpPr>
        <p:spPr>
          <a:xfrm>
            <a:off x="7631787" y="6017657"/>
            <a:ext cx="5996107" cy="626983"/>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Displays detailed commit history. Use --oneline flag for compact view showing commit IDs and messages.</a:t>
            </a:r>
            <a:endParaRPr lang="en-US" sz="1500" dirty="0"/>
          </a:p>
        </p:txBody>
      </p:sp>
      <p:sp>
        <p:nvSpPr>
          <p:cNvPr id="45" name="Shape 43"/>
          <p:cNvSpPr/>
          <p:nvPr/>
        </p:nvSpPr>
        <p:spPr>
          <a:xfrm>
            <a:off x="7631787" y="6865025"/>
            <a:ext cx="5996107" cy="607338"/>
          </a:xfrm>
          <a:prstGeom prst="roundRect">
            <a:avLst>
              <a:gd name="adj" fmla="val 4839"/>
            </a:avLst>
          </a:prstGeom>
          <a:solidFill>
            <a:srgbClr val="53504F"/>
          </a:solidFill>
          <a:ln/>
        </p:spPr>
      </p:sp>
      <p:sp>
        <p:nvSpPr>
          <p:cNvPr id="46" name="Shape 44"/>
          <p:cNvSpPr/>
          <p:nvPr/>
        </p:nvSpPr>
        <p:spPr>
          <a:xfrm>
            <a:off x="7622024" y="6865025"/>
            <a:ext cx="6015633" cy="607338"/>
          </a:xfrm>
          <a:prstGeom prst="roundRect">
            <a:avLst>
              <a:gd name="adj" fmla="val 4839"/>
            </a:avLst>
          </a:prstGeom>
          <a:solidFill>
            <a:srgbClr val="53504F"/>
          </a:solidFill>
          <a:ln/>
        </p:spPr>
      </p:sp>
      <p:sp>
        <p:nvSpPr>
          <p:cNvPr id="47" name="Text 45"/>
          <p:cNvSpPr/>
          <p:nvPr/>
        </p:nvSpPr>
        <p:spPr>
          <a:xfrm>
            <a:off x="7817882" y="7011948"/>
            <a:ext cx="5623917" cy="313492"/>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highlight>
                  <a:srgbClr val="53504F"/>
                </a:highlight>
                <a:latin typeface="Consolas" pitchFamily="34" charset="0"/>
                <a:ea typeface="Consolas" pitchFamily="34" charset="-122"/>
                <a:cs typeface="Consolas" pitchFamily="34" charset="-120"/>
              </a:rPr>
              <a:t>git log --oneline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3924657" cy="248007"/>
          </a:xfrm>
          <a:prstGeom prst="rect">
            <a:avLst/>
          </a:prstGeom>
          <a:noFill/>
          <a:ln/>
        </p:spPr>
        <p:txBody>
          <a:bodyPr wrap="none" lIns="0" tIns="0" rIns="0" bIns="0" rtlCol="0" anchor="t"/>
          <a:lstStyle/>
          <a:p>
            <a:pPr marL="0" indent="0" algn="l">
              <a:lnSpc>
                <a:spcPts val="1950"/>
              </a:lnSpc>
              <a:buNone/>
            </a:pPr>
            <a:r>
              <a:rPr lang="en-US" sz="1550" dirty="0">
                <a:solidFill>
                  <a:srgbClr val="D8B6A4"/>
                </a:solidFill>
                <a:latin typeface="Gelasio" pitchFamily="34" charset="0"/>
                <a:ea typeface="Gelasio" pitchFamily="34" charset="-122"/>
                <a:cs typeface="Gelasio" pitchFamily="34" charset="-120"/>
              </a:rPr>
              <a:t>Git vs GitHub: Understanding the Difference</a:t>
            </a:r>
            <a:endParaRPr lang="en-US" sz="1550" dirty="0"/>
          </a:p>
        </p:txBody>
      </p:sp>
      <p:sp>
        <p:nvSpPr>
          <p:cNvPr id="3" name="Text 1"/>
          <p:cNvSpPr/>
          <p:nvPr/>
        </p:nvSpPr>
        <p:spPr>
          <a:xfrm>
            <a:off x="396835" y="768906"/>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D8B6A4"/>
                </a:solidFill>
                <a:latin typeface="Gelasio" pitchFamily="34" charset="0"/>
                <a:ea typeface="Gelasio" pitchFamily="34" charset="-122"/>
                <a:cs typeface="Gelasio" pitchFamily="34" charset="-120"/>
              </a:rPr>
              <a:t>Git</a:t>
            </a:r>
            <a:endParaRPr lang="en-US" sz="1150" dirty="0"/>
          </a:p>
        </p:txBody>
      </p:sp>
      <p:pic>
        <p:nvPicPr>
          <p:cNvPr id="4" name="Image 0" descr="preencoded.png"/>
          <p:cNvPicPr>
            <a:picLocks noChangeAspect="1"/>
          </p:cNvPicPr>
          <p:nvPr/>
        </p:nvPicPr>
        <p:blipFill>
          <a:blip r:embed="rId3"/>
          <a:stretch>
            <a:fillRect/>
          </a:stretch>
        </p:blipFill>
        <p:spPr>
          <a:xfrm>
            <a:off x="396835" y="1066443"/>
            <a:ext cx="6351151" cy="6351151"/>
          </a:xfrm>
          <a:prstGeom prst="rect">
            <a:avLst/>
          </a:prstGeom>
        </p:spPr>
      </p:pic>
      <p:sp>
        <p:nvSpPr>
          <p:cNvPr id="5" name="Text 2"/>
          <p:cNvSpPr/>
          <p:nvPr/>
        </p:nvSpPr>
        <p:spPr>
          <a:xfrm>
            <a:off x="396835" y="7529155"/>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Version control software tool</a:t>
            </a:r>
            <a:endParaRPr lang="en-US" sz="750" dirty="0"/>
          </a:p>
        </p:txBody>
      </p:sp>
      <p:sp>
        <p:nvSpPr>
          <p:cNvPr id="6" name="Text 3"/>
          <p:cNvSpPr/>
          <p:nvPr/>
        </p:nvSpPr>
        <p:spPr>
          <a:xfrm>
            <a:off x="396835" y="7722394"/>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Runs locally on your machine</a:t>
            </a:r>
            <a:endParaRPr lang="en-US" sz="750" dirty="0"/>
          </a:p>
        </p:txBody>
      </p:sp>
      <p:sp>
        <p:nvSpPr>
          <p:cNvPr id="7" name="Text 4"/>
          <p:cNvSpPr/>
          <p:nvPr/>
        </p:nvSpPr>
        <p:spPr>
          <a:xfrm>
            <a:off x="396835" y="7915632"/>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Manages commits, branches, and history</a:t>
            </a:r>
            <a:endParaRPr lang="en-US" sz="750" dirty="0"/>
          </a:p>
        </p:txBody>
      </p:sp>
      <p:sp>
        <p:nvSpPr>
          <p:cNvPr id="8" name="Text 5"/>
          <p:cNvSpPr/>
          <p:nvPr/>
        </p:nvSpPr>
        <p:spPr>
          <a:xfrm>
            <a:off x="396835" y="8108871"/>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Works completely offline</a:t>
            </a:r>
            <a:endParaRPr lang="en-US" sz="750" dirty="0"/>
          </a:p>
        </p:txBody>
      </p:sp>
      <p:sp>
        <p:nvSpPr>
          <p:cNvPr id="9" name="Text 6"/>
          <p:cNvSpPr/>
          <p:nvPr/>
        </p:nvSpPr>
        <p:spPr>
          <a:xfrm>
            <a:off x="396835" y="8302109"/>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Command-line based</a:t>
            </a:r>
            <a:endParaRPr lang="en-US" sz="750" dirty="0"/>
          </a:p>
        </p:txBody>
      </p:sp>
      <p:sp>
        <p:nvSpPr>
          <p:cNvPr id="10" name="Text 7"/>
          <p:cNvSpPr/>
          <p:nvPr/>
        </p:nvSpPr>
        <p:spPr>
          <a:xfrm>
            <a:off x="7443788" y="768906"/>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D8B6A4"/>
                </a:solidFill>
                <a:latin typeface="Gelasio" pitchFamily="34" charset="0"/>
                <a:ea typeface="Gelasio" pitchFamily="34" charset="-122"/>
                <a:cs typeface="Gelasio" pitchFamily="34" charset="-120"/>
              </a:rPr>
              <a:t>GitHub</a:t>
            </a:r>
            <a:endParaRPr lang="en-US" sz="1150" dirty="0"/>
          </a:p>
        </p:txBody>
      </p:sp>
      <p:pic>
        <p:nvPicPr>
          <p:cNvPr id="11" name="Image 1" descr="preencoded.png"/>
          <p:cNvPicPr>
            <a:picLocks noChangeAspect="1"/>
          </p:cNvPicPr>
          <p:nvPr/>
        </p:nvPicPr>
        <p:blipFill>
          <a:blip r:embed="rId4"/>
          <a:stretch>
            <a:fillRect/>
          </a:stretch>
        </p:blipFill>
        <p:spPr>
          <a:xfrm>
            <a:off x="7443788" y="1066443"/>
            <a:ext cx="6351151" cy="6351151"/>
          </a:xfrm>
          <a:prstGeom prst="rect">
            <a:avLst/>
          </a:prstGeom>
        </p:spPr>
      </p:pic>
      <p:sp>
        <p:nvSpPr>
          <p:cNvPr id="12" name="Text 8"/>
          <p:cNvSpPr/>
          <p:nvPr/>
        </p:nvSpPr>
        <p:spPr>
          <a:xfrm>
            <a:off x="7443788" y="7529155"/>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Cloud hosting platform for Git repositories</a:t>
            </a:r>
            <a:endParaRPr lang="en-US" sz="750" dirty="0"/>
          </a:p>
        </p:txBody>
      </p:sp>
      <p:sp>
        <p:nvSpPr>
          <p:cNvPr id="13" name="Text 9"/>
          <p:cNvSpPr/>
          <p:nvPr/>
        </p:nvSpPr>
        <p:spPr>
          <a:xfrm>
            <a:off x="7443788" y="7722394"/>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Enables online collaboration</a:t>
            </a:r>
            <a:endParaRPr lang="en-US" sz="750" dirty="0"/>
          </a:p>
        </p:txBody>
      </p:sp>
      <p:sp>
        <p:nvSpPr>
          <p:cNvPr id="14" name="Text 10"/>
          <p:cNvSpPr/>
          <p:nvPr/>
        </p:nvSpPr>
        <p:spPr>
          <a:xfrm>
            <a:off x="7443788" y="7915632"/>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Provides Pull Requests and Issues</a:t>
            </a:r>
            <a:endParaRPr lang="en-US" sz="750" dirty="0"/>
          </a:p>
        </p:txBody>
      </p:sp>
      <p:sp>
        <p:nvSpPr>
          <p:cNvPr id="15" name="Text 11"/>
          <p:cNvSpPr/>
          <p:nvPr/>
        </p:nvSpPr>
        <p:spPr>
          <a:xfrm>
            <a:off x="7443788" y="8108871"/>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Requires internet connection</a:t>
            </a:r>
            <a:endParaRPr lang="en-US" sz="750" dirty="0"/>
          </a:p>
        </p:txBody>
      </p:sp>
      <p:sp>
        <p:nvSpPr>
          <p:cNvPr id="16" name="Text 12"/>
          <p:cNvSpPr/>
          <p:nvPr/>
        </p:nvSpPr>
        <p:spPr>
          <a:xfrm>
            <a:off x="7443788" y="8302109"/>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C9C2C0"/>
                </a:solidFill>
                <a:latin typeface="Gelasio" pitchFamily="34" charset="0"/>
                <a:ea typeface="Gelasio" pitchFamily="34" charset="-122"/>
                <a:cs typeface="Gelasio" pitchFamily="34" charset="-120"/>
              </a:rPr>
              <a:t>Web-based interface with additional features</a:t>
            </a:r>
            <a:endParaRPr lang="en-US" sz="750" dirty="0"/>
          </a:p>
        </p:txBody>
      </p:sp>
      <p:sp>
        <p:nvSpPr>
          <p:cNvPr id="17" name="Shape 13"/>
          <p:cNvSpPr/>
          <p:nvPr/>
        </p:nvSpPr>
        <p:spPr>
          <a:xfrm>
            <a:off x="396835" y="8606909"/>
            <a:ext cx="13836729" cy="421362"/>
          </a:xfrm>
          <a:prstGeom prst="roundRect">
            <a:avLst>
              <a:gd name="adj" fmla="val 3533"/>
            </a:avLst>
          </a:prstGeom>
          <a:solidFill>
            <a:srgbClr val="33221A"/>
          </a:solidFill>
          <a:ln/>
        </p:spPr>
      </p:sp>
      <p:pic>
        <p:nvPicPr>
          <p:cNvPr id="18" name="Image 2" descr="preencoded.png"/>
          <p:cNvPicPr>
            <a:picLocks noChangeAspect="1"/>
          </p:cNvPicPr>
          <p:nvPr/>
        </p:nvPicPr>
        <p:blipFill>
          <a:blip r:embed="rId5"/>
          <a:stretch>
            <a:fillRect/>
          </a:stretch>
        </p:blipFill>
        <p:spPr>
          <a:xfrm>
            <a:off x="496014" y="8750737"/>
            <a:ext cx="123944" cy="99179"/>
          </a:xfrm>
          <a:prstGeom prst="rect">
            <a:avLst/>
          </a:prstGeom>
        </p:spPr>
      </p:pic>
      <p:sp>
        <p:nvSpPr>
          <p:cNvPr id="19" name="Text 14"/>
          <p:cNvSpPr/>
          <p:nvPr/>
        </p:nvSpPr>
        <p:spPr>
          <a:xfrm>
            <a:off x="719137" y="8730853"/>
            <a:ext cx="13415248" cy="158591"/>
          </a:xfrm>
          <a:prstGeom prst="rect">
            <a:avLst/>
          </a:prstGeom>
          <a:noFill/>
          <a:ln/>
        </p:spPr>
        <p:txBody>
          <a:bodyPr wrap="none" lIns="0" tIns="0" rIns="0" bIns="0" rtlCol="0" anchor="t"/>
          <a:lstStyle/>
          <a:p>
            <a:pPr marL="0" indent="0" algn="l">
              <a:lnSpc>
                <a:spcPts val="1250"/>
              </a:lnSpc>
              <a:buNone/>
            </a:pPr>
            <a:r>
              <a:rPr lang="en-US" sz="750" b="1" dirty="0">
                <a:solidFill>
                  <a:srgbClr val="FFFFFF"/>
                </a:solidFill>
                <a:latin typeface="Gelasio" pitchFamily="34" charset="0"/>
                <a:ea typeface="Gelasio" pitchFamily="34" charset="-122"/>
                <a:cs typeface="Gelasio" pitchFamily="34" charset="-120"/>
              </a:rPr>
              <a:t>Key Concept:</a:t>
            </a:r>
            <a:r>
              <a:rPr lang="en-US" sz="750" dirty="0">
                <a:solidFill>
                  <a:srgbClr val="FFFFFF"/>
                </a:solidFill>
                <a:latin typeface="Gelasio" pitchFamily="34" charset="0"/>
                <a:ea typeface="Gelasio" pitchFamily="34" charset="-122"/>
                <a:cs typeface="Gelasio" pitchFamily="34" charset="-120"/>
              </a:rPr>
              <a:t> Git is the engine, GitHub is the garage. You need Git to use GitHub, but you can use Git without GitHub.</a:t>
            </a:r>
            <a:endParaRPr lang="en-US" sz="750" dirty="0"/>
          </a:p>
        </p:txBody>
      </p:sp>
      <p:sp>
        <p:nvSpPr>
          <p:cNvPr id="20" name="Text 15"/>
          <p:cNvSpPr/>
          <p:nvPr/>
        </p:nvSpPr>
        <p:spPr>
          <a:xfrm>
            <a:off x="396835" y="9177099"/>
            <a:ext cx="1683901" cy="185976"/>
          </a:xfrm>
          <a:prstGeom prst="rect">
            <a:avLst/>
          </a:prstGeom>
          <a:noFill/>
          <a:ln/>
        </p:spPr>
        <p:txBody>
          <a:bodyPr wrap="none" lIns="0" tIns="0" rIns="0" bIns="0" rtlCol="0" anchor="t"/>
          <a:lstStyle/>
          <a:p>
            <a:pPr marL="0" indent="0" algn="l">
              <a:lnSpc>
                <a:spcPts val="1450"/>
              </a:lnSpc>
              <a:buNone/>
            </a:pPr>
            <a:r>
              <a:rPr lang="en-US" sz="1150" dirty="0">
                <a:solidFill>
                  <a:srgbClr val="D8B6A4"/>
                </a:solidFill>
                <a:latin typeface="Gelasio" pitchFamily="34" charset="0"/>
                <a:ea typeface="Gelasio" pitchFamily="34" charset="-122"/>
                <a:cs typeface="Gelasio" pitchFamily="34" charset="-120"/>
              </a:rPr>
              <a:t>Connecting Git to GitHub</a:t>
            </a:r>
            <a:endParaRPr lang="en-US" sz="1150" dirty="0"/>
          </a:p>
        </p:txBody>
      </p:sp>
      <p:sp>
        <p:nvSpPr>
          <p:cNvPr id="21" name="Shape 16"/>
          <p:cNvSpPr/>
          <p:nvPr/>
        </p:nvSpPr>
        <p:spPr>
          <a:xfrm>
            <a:off x="396835" y="9511903"/>
            <a:ext cx="13836729" cy="624602"/>
          </a:xfrm>
          <a:prstGeom prst="roundRect">
            <a:avLst>
              <a:gd name="adj" fmla="val 2383"/>
            </a:avLst>
          </a:prstGeom>
          <a:solidFill>
            <a:srgbClr val="53504F"/>
          </a:solidFill>
          <a:ln/>
        </p:spPr>
      </p:sp>
      <p:sp>
        <p:nvSpPr>
          <p:cNvPr id="22" name="Shape 17"/>
          <p:cNvSpPr/>
          <p:nvPr/>
        </p:nvSpPr>
        <p:spPr>
          <a:xfrm>
            <a:off x="391954" y="9511903"/>
            <a:ext cx="13846493" cy="624602"/>
          </a:xfrm>
          <a:prstGeom prst="roundRect">
            <a:avLst>
              <a:gd name="adj" fmla="val 2383"/>
            </a:avLst>
          </a:prstGeom>
          <a:solidFill>
            <a:srgbClr val="53504F"/>
          </a:solidFill>
          <a:ln/>
        </p:spPr>
      </p:sp>
      <p:sp>
        <p:nvSpPr>
          <p:cNvPr id="23" name="Text 18"/>
          <p:cNvSpPr/>
          <p:nvPr/>
        </p:nvSpPr>
        <p:spPr>
          <a:xfrm>
            <a:off x="491133" y="9586317"/>
            <a:ext cx="13648134" cy="475774"/>
          </a:xfrm>
          <a:prstGeom prst="rect">
            <a:avLst/>
          </a:prstGeom>
          <a:noFill/>
          <a:ln/>
        </p:spPr>
        <p:txBody>
          <a:bodyPr wrap="square" lIns="0" tIns="0" rIns="0" bIns="0" rtlCol="0" anchor="t"/>
          <a:lstStyle/>
          <a:p>
            <a:pPr marL="0" indent="0" algn="l">
              <a:lnSpc>
                <a:spcPts val="1250"/>
              </a:lnSpc>
              <a:buNone/>
            </a:pPr>
            <a:r>
              <a:rPr lang="en-US" sz="750" dirty="0">
                <a:solidFill>
                  <a:srgbClr val="C9C2C0"/>
                </a:solidFill>
                <a:highlight>
                  <a:srgbClr val="53504F"/>
                </a:highlight>
                <a:latin typeface="Consolas" pitchFamily="34" charset="0"/>
                <a:ea typeface="Consolas" pitchFamily="34" charset="-122"/>
                <a:cs typeface="Consolas" pitchFamily="34" charset="-120"/>
              </a:rPr>
              <a:t>git remote add origin https://github.com/username/repo.git</a:t>
            </a:r>
            <a:endParaRPr lang="en-US" sz="750" dirty="0"/>
          </a:p>
          <a:p>
            <a:pPr marL="0" indent="0" algn="l">
              <a:lnSpc>
                <a:spcPts val="1250"/>
              </a:lnSpc>
              <a:buNone/>
            </a:pPr>
            <a:r>
              <a:rPr lang="en-US" sz="750" dirty="0">
                <a:solidFill>
                  <a:srgbClr val="C9C2C0"/>
                </a:solidFill>
                <a:highlight>
                  <a:srgbClr val="53504F"/>
                </a:highlight>
                <a:latin typeface="Consolas" pitchFamily="34" charset="0"/>
                <a:ea typeface="Consolas" pitchFamily="34" charset="-122"/>
                <a:cs typeface="Consolas" pitchFamily="34" charset="-120"/>
              </a:rPr>
              <a:t>git branch -M main</a:t>
            </a:r>
            <a:endParaRPr lang="en-US" sz="750" dirty="0"/>
          </a:p>
          <a:p>
            <a:pPr marL="0" indent="0" algn="l">
              <a:lnSpc>
                <a:spcPts val="1250"/>
              </a:lnSpc>
              <a:buNone/>
            </a:pPr>
            <a:r>
              <a:rPr lang="en-US" sz="750" dirty="0">
                <a:solidFill>
                  <a:srgbClr val="C9C2C0"/>
                </a:solidFill>
                <a:highlight>
                  <a:srgbClr val="53504F"/>
                </a:highlight>
                <a:latin typeface="Consolas" pitchFamily="34" charset="0"/>
                <a:ea typeface="Consolas" pitchFamily="34" charset="-122"/>
                <a:cs typeface="Consolas" pitchFamily="34" charset="-120"/>
              </a:rPr>
              <a:t>git push -u origin main</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7675" y="307777"/>
            <a:ext cx="3767376" cy="279797"/>
          </a:xfrm>
          <a:prstGeom prst="rect">
            <a:avLst/>
          </a:prstGeom>
          <a:noFill/>
          <a:ln/>
        </p:spPr>
        <p:txBody>
          <a:bodyPr wrap="none" lIns="0" tIns="0" rIns="0" bIns="0" rtlCol="0" anchor="t"/>
          <a:lstStyle/>
          <a:p>
            <a:pPr marL="0" indent="0" algn="l">
              <a:lnSpc>
                <a:spcPts val="2200"/>
              </a:lnSpc>
              <a:buNone/>
            </a:pPr>
            <a:r>
              <a:rPr lang="en-US" sz="1750" dirty="0">
                <a:solidFill>
                  <a:srgbClr val="D8B6A4"/>
                </a:solidFill>
                <a:latin typeface="Gelasio" pitchFamily="34" charset="0"/>
                <a:ea typeface="Gelasio" pitchFamily="34" charset="-122"/>
                <a:cs typeface="Gelasio" pitchFamily="34" charset="-120"/>
              </a:rPr>
              <a:t>Branching &amp; Collaboration Workflows</a:t>
            </a:r>
            <a:endParaRPr lang="en-US" sz="1750" dirty="0"/>
          </a:p>
        </p:txBody>
      </p:sp>
      <p:sp>
        <p:nvSpPr>
          <p:cNvPr id="3" name="Text 1"/>
          <p:cNvSpPr/>
          <p:nvPr/>
        </p:nvSpPr>
        <p:spPr>
          <a:xfrm>
            <a:off x="447675" y="867370"/>
            <a:ext cx="1846183" cy="209788"/>
          </a:xfrm>
          <a:prstGeom prst="rect">
            <a:avLst/>
          </a:prstGeom>
          <a:noFill/>
          <a:ln/>
        </p:spPr>
        <p:txBody>
          <a:bodyPr wrap="none" lIns="0" tIns="0" rIns="0" bIns="0" rtlCol="0" anchor="t"/>
          <a:lstStyle/>
          <a:p>
            <a:pPr marL="0" indent="0" algn="l">
              <a:lnSpc>
                <a:spcPts val="1650"/>
              </a:lnSpc>
              <a:buNone/>
            </a:pPr>
            <a:r>
              <a:rPr lang="en-US" sz="1300" dirty="0">
                <a:solidFill>
                  <a:srgbClr val="D8B6A4"/>
                </a:solidFill>
                <a:latin typeface="Gelasio" pitchFamily="34" charset="0"/>
                <a:ea typeface="Gelasio" pitchFamily="34" charset="-122"/>
                <a:cs typeface="Gelasio" pitchFamily="34" charset="-120"/>
              </a:rPr>
              <a:t>Understanding Branches</a:t>
            </a:r>
            <a:endParaRPr lang="en-US" sz="1300" dirty="0"/>
          </a:p>
        </p:txBody>
      </p:sp>
      <p:sp>
        <p:nvSpPr>
          <p:cNvPr id="4" name="Text 2"/>
          <p:cNvSpPr/>
          <p:nvPr/>
        </p:nvSpPr>
        <p:spPr>
          <a:xfrm>
            <a:off x="447675" y="1189077"/>
            <a:ext cx="7431405" cy="358140"/>
          </a:xfrm>
          <a:prstGeom prst="rect">
            <a:avLst/>
          </a:prstGeom>
          <a:noFill/>
          <a:ln/>
        </p:spPr>
        <p:txBody>
          <a:bodyPr wrap="squar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Branches allow isolated development without affecting the main codebase. The main branch contains stable, production-ready code while feature branches enable developers to work on new functionality independently.</a:t>
            </a:r>
            <a:endParaRPr lang="en-US" sz="850" dirty="0"/>
          </a:p>
        </p:txBody>
      </p:sp>
      <p:sp>
        <p:nvSpPr>
          <p:cNvPr id="5" name="Text 3"/>
          <p:cNvSpPr/>
          <p:nvPr/>
        </p:nvSpPr>
        <p:spPr>
          <a:xfrm>
            <a:off x="447675" y="1659136"/>
            <a:ext cx="1782485" cy="174784"/>
          </a:xfrm>
          <a:prstGeom prst="rect">
            <a:avLst/>
          </a:prstGeom>
          <a:noFill/>
          <a:ln/>
        </p:spPr>
        <p:txBody>
          <a:bodyPr wrap="none" lIns="0" tIns="0" rIns="0" bIns="0" rtlCol="0" anchor="t"/>
          <a:lstStyle/>
          <a:p>
            <a:pPr marL="0" indent="0" algn="l">
              <a:lnSpc>
                <a:spcPts val="1350"/>
              </a:lnSpc>
              <a:buNone/>
            </a:pPr>
            <a:r>
              <a:rPr lang="en-US" sz="1100" dirty="0">
                <a:solidFill>
                  <a:srgbClr val="D8B6A4"/>
                </a:solidFill>
                <a:latin typeface="Gelasio" pitchFamily="34" charset="0"/>
                <a:ea typeface="Gelasio" pitchFamily="34" charset="-122"/>
                <a:cs typeface="Gelasio" pitchFamily="34" charset="-120"/>
              </a:rPr>
              <a:t>Essential Branch Commands</a:t>
            </a:r>
            <a:endParaRPr lang="en-US" sz="1100" dirty="0"/>
          </a:p>
        </p:txBody>
      </p:sp>
      <p:sp>
        <p:nvSpPr>
          <p:cNvPr id="6" name="Shape 4"/>
          <p:cNvSpPr/>
          <p:nvPr/>
        </p:nvSpPr>
        <p:spPr>
          <a:xfrm>
            <a:off x="447675" y="1959769"/>
            <a:ext cx="7431405" cy="705088"/>
          </a:xfrm>
          <a:prstGeom prst="roundRect">
            <a:avLst>
              <a:gd name="adj" fmla="val 2381"/>
            </a:avLst>
          </a:prstGeom>
          <a:solidFill>
            <a:srgbClr val="53504F"/>
          </a:solidFill>
          <a:ln/>
        </p:spPr>
      </p:sp>
      <p:sp>
        <p:nvSpPr>
          <p:cNvPr id="7" name="Shape 5"/>
          <p:cNvSpPr/>
          <p:nvPr/>
        </p:nvSpPr>
        <p:spPr>
          <a:xfrm>
            <a:off x="442079" y="1959769"/>
            <a:ext cx="7442597" cy="705088"/>
          </a:xfrm>
          <a:prstGeom prst="roundRect">
            <a:avLst>
              <a:gd name="adj" fmla="val 2381"/>
            </a:avLst>
          </a:prstGeom>
          <a:solidFill>
            <a:srgbClr val="53504F"/>
          </a:solidFill>
          <a:ln/>
        </p:spPr>
      </p:sp>
      <p:sp>
        <p:nvSpPr>
          <p:cNvPr id="8" name="Text 6"/>
          <p:cNvSpPr/>
          <p:nvPr/>
        </p:nvSpPr>
        <p:spPr>
          <a:xfrm>
            <a:off x="553998" y="2043708"/>
            <a:ext cx="7218759" cy="537210"/>
          </a:xfrm>
          <a:prstGeom prst="rect">
            <a:avLst/>
          </a:prstGeom>
          <a:noFill/>
          <a:ln/>
        </p:spPr>
        <p:txBody>
          <a:bodyPr wrap="square" lIns="0" tIns="0" rIns="0" bIns="0" rtlCol="0" anchor="t"/>
          <a:lstStyle/>
          <a:p>
            <a:pPr marL="0" indent="0" algn="l">
              <a:lnSpc>
                <a:spcPts val="1400"/>
              </a:lnSpc>
              <a:buNone/>
            </a:pPr>
            <a:r>
              <a:rPr lang="en-US" sz="850" dirty="0">
                <a:solidFill>
                  <a:srgbClr val="C9C2C0"/>
                </a:solidFill>
                <a:highlight>
                  <a:srgbClr val="53504F"/>
                </a:highlight>
                <a:latin typeface="Consolas" pitchFamily="34" charset="0"/>
                <a:ea typeface="Consolas" pitchFamily="34" charset="-122"/>
                <a:cs typeface="Consolas" pitchFamily="34" charset="-120"/>
              </a:rPr>
              <a:t>git branch                    # List branches</a:t>
            </a:r>
            <a:endParaRPr lang="en-US" sz="850" dirty="0"/>
          </a:p>
          <a:p>
            <a:pPr marL="0" indent="0" algn="l">
              <a:lnSpc>
                <a:spcPts val="1400"/>
              </a:lnSpc>
              <a:buNone/>
            </a:pPr>
            <a:r>
              <a:rPr lang="en-US" sz="850" dirty="0">
                <a:solidFill>
                  <a:srgbClr val="C9C2C0"/>
                </a:solidFill>
                <a:highlight>
                  <a:srgbClr val="53504F"/>
                </a:highlight>
                <a:latin typeface="Consolas" pitchFamily="34" charset="0"/>
                <a:ea typeface="Consolas" pitchFamily="34" charset="-122"/>
                <a:cs typeface="Consolas" pitchFamily="34" charset="-120"/>
              </a:rPr>
              <a:t>git checkout -b feature-login # Create new branch</a:t>
            </a:r>
            <a:endParaRPr lang="en-US" sz="850" dirty="0"/>
          </a:p>
          <a:p>
            <a:pPr marL="0" indent="0" algn="l">
              <a:lnSpc>
                <a:spcPts val="1400"/>
              </a:lnSpc>
              <a:buNone/>
            </a:pPr>
            <a:r>
              <a:rPr lang="en-US" sz="850" dirty="0">
                <a:solidFill>
                  <a:srgbClr val="C9C2C0"/>
                </a:solidFill>
                <a:highlight>
                  <a:srgbClr val="53504F"/>
                </a:highlight>
                <a:latin typeface="Consolas" pitchFamily="34" charset="0"/>
                <a:ea typeface="Consolas" pitchFamily="34" charset="-122"/>
                <a:cs typeface="Consolas" pitchFamily="34" charset="-120"/>
              </a:rPr>
              <a:t>git merge feature-login       # Merge branch</a:t>
            </a:r>
            <a:endParaRPr lang="en-US" sz="850" dirty="0"/>
          </a:p>
        </p:txBody>
      </p:sp>
      <p:sp>
        <p:nvSpPr>
          <p:cNvPr id="9" name="Text 7"/>
          <p:cNvSpPr/>
          <p:nvPr/>
        </p:nvSpPr>
        <p:spPr>
          <a:xfrm>
            <a:off x="8159591" y="867370"/>
            <a:ext cx="1906786" cy="209788"/>
          </a:xfrm>
          <a:prstGeom prst="rect">
            <a:avLst/>
          </a:prstGeom>
          <a:noFill/>
          <a:ln/>
        </p:spPr>
        <p:txBody>
          <a:bodyPr wrap="none" lIns="0" tIns="0" rIns="0" bIns="0" rtlCol="0" anchor="t"/>
          <a:lstStyle/>
          <a:p>
            <a:pPr marL="0" indent="0" algn="l">
              <a:lnSpc>
                <a:spcPts val="1650"/>
              </a:lnSpc>
              <a:buNone/>
            </a:pPr>
            <a:r>
              <a:rPr lang="en-US" sz="1300" dirty="0">
                <a:solidFill>
                  <a:srgbClr val="D8B6A4"/>
                </a:solidFill>
                <a:latin typeface="Gelasio" pitchFamily="34" charset="0"/>
                <a:ea typeface="Gelasio" pitchFamily="34" charset="-122"/>
                <a:cs typeface="Gelasio" pitchFamily="34" charset="-120"/>
              </a:rPr>
              <a:t>Handling Merge Conflicts</a:t>
            </a:r>
            <a:endParaRPr lang="en-US" sz="1300" dirty="0"/>
          </a:p>
        </p:txBody>
      </p:sp>
      <p:sp>
        <p:nvSpPr>
          <p:cNvPr id="10" name="Text 8"/>
          <p:cNvSpPr/>
          <p:nvPr/>
        </p:nvSpPr>
        <p:spPr>
          <a:xfrm>
            <a:off x="8159591" y="1189077"/>
            <a:ext cx="6030635" cy="358140"/>
          </a:xfrm>
          <a:prstGeom prst="rect">
            <a:avLst/>
          </a:prstGeom>
          <a:noFill/>
          <a:ln/>
        </p:spPr>
        <p:txBody>
          <a:bodyPr wrap="squar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Conflicts occur when the same file is edited in different branches. Git marks conflicting sections, requiring manual resolution.</a:t>
            </a:r>
            <a:endParaRPr lang="en-US" sz="850" dirty="0"/>
          </a:p>
        </p:txBody>
      </p:sp>
      <p:sp>
        <p:nvSpPr>
          <p:cNvPr id="11" name="Text 9"/>
          <p:cNvSpPr/>
          <p:nvPr/>
        </p:nvSpPr>
        <p:spPr>
          <a:xfrm>
            <a:off x="8159591" y="1647944"/>
            <a:ext cx="6030635" cy="179070"/>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C9C2C0"/>
                </a:solidFill>
                <a:latin typeface="Gelasio" pitchFamily="34" charset="0"/>
                <a:ea typeface="Gelasio" pitchFamily="34" charset="-122"/>
                <a:cs typeface="Gelasio" pitchFamily="34" charset="-120"/>
              </a:rPr>
              <a:t>Git identifies conflict areas</a:t>
            </a:r>
            <a:endParaRPr lang="en-US" sz="850" dirty="0"/>
          </a:p>
        </p:txBody>
      </p:sp>
      <p:sp>
        <p:nvSpPr>
          <p:cNvPr id="12" name="Text 10"/>
          <p:cNvSpPr/>
          <p:nvPr/>
        </p:nvSpPr>
        <p:spPr>
          <a:xfrm>
            <a:off x="8159591" y="1866186"/>
            <a:ext cx="6030635" cy="179070"/>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C9C2C0"/>
                </a:solidFill>
                <a:latin typeface="Gelasio" pitchFamily="34" charset="0"/>
                <a:ea typeface="Gelasio" pitchFamily="34" charset="-122"/>
                <a:cs typeface="Gelasio" pitchFamily="34" charset="-120"/>
              </a:rPr>
              <a:t>Developer reviews both versions</a:t>
            </a:r>
            <a:endParaRPr lang="en-US" sz="850" dirty="0"/>
          </a:p>
        </p:txBody>
      </p:sp>
      <p:sp>
        <p:nvSpPr>
          <p:cNvPr id="13" name="Text 11"/>
          <p:cNvSpPr/>
          <p:nvPr/>
        </p:nvSpPr>
        <p:spPr>
          <a:xfrm>
            <a:off x="8159591" y="2084427"/>
            <a:ext cx="6030635" cy="179070"/>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dirty="0">
                <a:solidFill>
                  <a:srgbClr val="C9C2C0"/>
                </a:solidFill>
                <a:latin typeface="Gelasio" pitchFamily="34" charset="0"/>
                <a:ea typeface="Gelasio" pitchFamily="34" charset="-122"/>
                <a:cs typeface="Gelasio" pitchFamily="34" charset="-120"/>
              </a:rPr>
              <a:t>Choose or combine changes</a:t>
            </a:r>
            <a:endParaRPr lang="en-US" sz="850" dirty="0"/>
          </a:p>
        </p:txBody>
      </p:sp>
      <p:sp>
        <p:nvSpPr>
          <p:cNvPr id="14" name="Text 12"/>
          <p:cNvSpPr/>
          <p:nvPr/>
        </p:nvSpPr>
        <p:spPr>
          <a:xfrm>
            <a:off x="8159591" y="2302669"/>
            <a:ext cx="6030635" cy="179070"/>
          </a:xfrm>
          <a:prstGeom prst="rect">
            <a:avLst/>
          </a:prstGeom>
          <a:noFill/>
          <a:ln/>
        </p:spPr>
        <p:txBody>
          <a:bodyPr wrap="none" lIns="0" tIns="0" rIns="0" bIns="0" rtlCol="0" anchor="t"/>
          <a:lstStyle/>
          <a:p>
            <a:pPr marL="342900" indent="-342900" algn="l">
              <a:lnSpc>
                <a:spcPts val="1400"/>
              </a:lnSpc>
              <a:buSzPct val="100000"/>
              <a:buFont typeface="+mj-lt"/>
              <a:buAutoNum type="arabicPeriod" startAt="4"/>
            </a:pPr>
            <a:r>
              <a:rPr lang="en-US" sz="850" dirty="0">
                <a:solidFill>
                  <a:srgbClr val="C9C2C0"/>
                </a:solidFill>
                <a:latin typeface="Gelasio" pitchFamily="34" charset="0"/>
                <a:ea typeface="Gelasio" pitchFamily="34" charset="-122"/>
                <a:cs typeface="Gelasio" pitchFamily="34" charset="-120"/>
              </a:rPr>
              <a:t>Commit resolved version</a:t>
            </a:r>
            <a:endParaRPr lang="en-US" sz="850" dirty="0"/>
          </a:p>
        </p:txBody>
      </p:sp>
      <p:sp>
        <p:nvSpPr>
          <p:cNvPr id="15" name="Text 13"/>
          <p:cNvSpPr/>
          <p:nvPr/>
        </p:nvSpPr>
        <p:spPr>
          <a:xfrm>
            <a:off x="447675" y="2958584"/>
            <a:ext cx="1909167" cy="209788"/>
          </a:xfrm>
          <a:prstGeom prst="rect">
            <a:avLst/>
          </a:prstGeom>
          <a:noFill/>
          <a:ln/>
        </p:spPr>
        <p:txBody>
          <a:bodyPr wrap="none" lIns="0" tIns="0" rIns="0" bIns="0" rtlCol="0" anchor="t"/>
          <a:lstStyle/>
          <a:p>
            <a:pPr marL="0" indent="0" algn="l">
              <a:lnSpc>
                <a:spcPts val="1650"/>
              </a:lnSpc>
              <a:buNone/>
            </a:pPr>
            <a:r>
              <a:rPr lang="en-US" sz="1300" dirty="0">
                <a:solidFill>
                  <a:srgbClr val="D8B6A4"/>
                </a:solidFill>
                <a:latin typeface="Gelasio" pitchFamily="34" charset="0"/>
                <a:ea typeface="Gelasio" pitchFamily="34" charset="-122"/>
                <a:cs typeface="Gelasio" pitchFamily="34" charset="-120"/>
              </a:rPr>
              <a:t>Standard Team Workflow</a:t>
            </a:r>
            <a:endParaRPr lang="en-US" sz="1300" dirty="0"/>
          </a:p>
        </p:txBody>
      </p:sp>
      <p:pic>
        <p:nvPicPr>
          <p:cNvPr id="16" name="Image 0" descr="preencoded.png"/>
          <p:cNvPicPr>
            <a:picLocks noChangeAspect="1"/>
          </p:cNvPicPr>
          <p:nvPr/>
        </p:nvPicPr>
        <p:blipFill>
          <a:blip r:embed="rId3"/>
          <a:stretch>
            <a:fillRect/>
          </a:stretch>
        </p:blipFill>
        <p:spPr>
          <a:xfrm>
            <a:off x="447675" y="3336250"/>
            <a:ext cx="335756" cy="1143000"/>
          </a:xfrm>
          <a:prstGeom prst="rect">
            <a:avLst/>
          </a:prstGeom>
        </p:spPr>
      </p:pic>
      <p:sp>
        <p:nvSpPr>
          <p:cNvPr id="17" name="Text 14"/>
          <p:cNvSpPr/>
          <p:nvPr/>
        </p:nvSpPr>
        <p:spPr>
          <a:xfrm>
            <a:off x="895350" y="3448169"/>
            <a:ext cx="13287375"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Clone repository from GitHub</a:t>
            </a:r>
            <a:endParaRPr lang="en-US" sz="850" dirty="0"/>
          </a:p>
        </p:txBody>
      </p:sp>
      <p:pic>
        <p:nvPicPr>
          <p:cNvPr id="18" name="Image 1" descr="preencoded.png"/>
          <p:cNvPicPr>
            <a:picLocks noChangeAspect="1"/>
          </p:cNvPicPr>
          <p:nvPr/>
        </p:nvPicPr>
        <p:blipFill>
          <a:blip r:embed="rId3"/>
          <a:stretch>
            <a:fillRect/>
          </a:stretch>
        </p:blipFill>
        <p:spPr>
          <a:xfrm>
            <a:off x="615553" y="4119682"/>
            <a:ext cx="335756" cy="1143000"/>
          </a:xfrm>
          <a:prstGeom prst="rect">
            <a:avLst/>
          </a:prstGeom>
        </p:spPr>
      </p:pic>
      <p:sp>
        <p:nvSpPr>
          <p:cNvPr id="19" name="Text 15"/>
          <p:cNvSpPr/>
          <p:nvPr/>
        </p:nvSpPr>
        <p:spPr>
          <a:xfrm>
            <a:off x="1063228" y="4231600"/>
            <a:ext cx="13119497"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Create feature branch</a:t>
            </a:r>
            <a:endParaRPr lang="en-US" sz="850" dirty="0"/>
          </a:p>
        </p:txBody>
      </p:sp>
      <p:pic>
        <p:nvPicPr>
          <p:cNvPr id="20" name="Image 2" descr="preencoded.png"/>
          <p:cNvPicPr>
            <a:picLocks noChangeAspect="1"/>
          </p:cNvPicPr>
          <p:nvPr/>
        </p:nvPicPr>
        <p:blipFill>
          <a:blip r:embed="rId3"/>
          <a:stretch>
            <a:fillRect/>
          </a:stretch>
        </p:blipFill>
        <p:spPr>
          <a:xfrm>
            <a:off x="783431" y="4903113"/>
            <a:ext cx="335756" cy="1143000"/>
          </a:xfrm>
          <a:prstGeom prst="rect">
            <a:avLst/>
          </a:prstGeom>
        </p:spPr>
      </p:pic>
      <p:sp>
        <p:nvSpPr>
          <p:cNvPr id="21" name="Text 16"/>
          <p:cNvSpPr/>
          <p:nvPr/>
        </p:nvSpPr>
        <p:spPr>
          <a:xfrm>
            <a:off x="1231106" y="5015032"/>
            <a:ext cx="12951619"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Commit changes locally</a:t>
            </a:r>
            <a:endParaRPr lang="en-US" sz="850" dirty="0"/>
          </a:p>
        </p:txBody>
      </p:sp>
      <p:pic>
        <p:nvPicPr>
          <p:cNvPr id="22" name="Image 3" descr="preencoded.png"/>
          <p:cNvPicPr>
            <a:picLocks noChangeAspect="1"/>
          </p:cNvPicPr>
          <p:nvPr/>
        </p:nvPicPr>
        <p:blipFill>
          <a:blip r:embed="rId3"/>
          <a:stretch>
            <a:fillRect/>
          </a:stretch>
        </p:blipFill>
        <p:spPr>
          <a:xfrm>
            <a:off x="951309" y="5686544"/>
            <a:ext cx="335756" cy="1143000"/>
          </a:xfrm>
          <a:prstGeom prst="rect">
            <a:avLst/>
          </a:prstGeom>
        </p:spPr>
      </p:pic>
      <p:sp>
        <p:nvSpPr>
          <p:cNvPr id="23" name="Text 17"/>
          <p:cNvSpPr/>
          <p:nvPr/>
        </p:nvSpPr>
        <p:spPr>
          <a:xfrm>
            <a:off x="1398984" y="5798463"/>
            <a:ext cx="12783741"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Push branch to GitHub</a:t>
            </a:r>
            <a:endParaRPr lang="en-US" sz="850" dirty="0"/>
          </a:p>
        </p:txBody>
      </p:sp>
      <p:pic>
        <p:nvPicPr>
          <p:cNvPr id="24" name="Image 4" descr="preencoded.png"/>
          <p:cNvPicPr>
            <a:picLocks noChangeAspect="1"/>
          </p:cNvPicPr>
          <p:nvPr/>
        </p:nvPicPr>
        <p:blipFill>
          <a:blip r:embed="rId3"/>
          <a:stretch>
            <a:fillRect/>
          </a:stretch>
        </p:blipFill>
        <p:spPr>
          <a:xfrm>
            <a:off x="783431" y="6469975"/>
            <a:ext cx="335756" cy="1143000"/>
          </a:xfrm>
          <a:prstGeom prst="rect">
            <a:avLst/>
          </a:prstGeom>
        </p:spPr>
      </p:pic>
      <p:sp>
        <p:nvSpPr>
          <p:cNvPr id="25" name="Text 18"/>
          <p:cNvSpPr/>
          <p:nvPr/>
        </p:nvSpPr>
        <p:spPr>
          <a:xfrm>
            <a:off x="1231106" y="6581894"/>
            <a:ext cx="12951619"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Create Pull Request for review</a:t>
            </a:r>
            <a:endParaRPr lang="en-US" sz="850" dirty="0"/>
          </a:p>
        </p:txBody>
      </p:sp>
      <p:pic>
        <p:nvPicPr>
          <p:cNvPr id="26" name="Image 5" descr="preencoded.png"/>
          <p:cNvPicPr>
            <a:picLocks noChangeAspect="1"/>
          </p:cNvPicPr>
          <p:nvPr/>
        </p:nvPicPr>
        <p:blipFill>
          <a:blip r:embed="rId3"/>
          <a:stretch>
            <a:fillRect/>
          </a:stretch>
        </p:blipFill>
        <p:spPr>
          <a:xfrm>
            <a:off x="615553" y="7253407"/>
            <a:ext cx="335756" cy="1143000"/>
          </a:xfrm>
          <a:prstGeom prst="rect">
            <a:avLst/>
          </a:prstGeom>
        </p:spPr>
      </p:pic>
      <p:sp>
        <p:nvSpPr>
          <p:cNvPr id="27" name="Text 19"/>
          <p:cNvSpPr/>
          <p:nvPr/>
        </p:nvSpPr>
        <p:spPr>
          <a:xfrm>
            <a:off x="1063228" y="7365325"/>
            <a:ext cx="13119497" cy="179070"/>
          </a:xfrm>
          <a:prstGeom prst="rect">
            <a:avLst/>
          </a:prstGeom>
          <a:noFill/>
          <a:ln/>
        </p:spPr>
        <p:txBody>
          <a:bodyPr wrap="none" lIns="0" tIns="0" rIns="0" bIns="0" rtlCol="0" anchor="t"/>
          <a:lstStyle/>
          <a:p>
            <a:pPr marL="0" indent="0" algn="l">
              <a:lnSpc>
                <a:spcPts val="1400"/>
              </a:lnSpc>
              <a:buNone/>
            </a:pPr>
            <a:r>
              <a:rPr lang="en-US" sz="850" dirty="0">
                <a:solidFill>
                  <a:srgbClr val="C9C2C0"/>
                </a:solidFill>
                <a:latin typeface="Gelasio" pitchFamily="34" charset="0"/>
                <a:ea typeface="Gelasio" pitchFamily="34" charset="-122"/>
                <a:cs typeface="Gelasio" pitchFamily="34" charset="-120"/>
              </a:rPr>
              <a:t>Review, approve, and merge</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1167</Words>
  <Application>Microsoft Office PowerPoint</Application>
  <PresentationFormat>Custom</PresentationFormat>
  <Paragraphs>172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Consolas</vt:lpstr>
      <vt:lpstr>Arial</vt:lpstr>
      <vt:lpstr>Gelasio</vt:lpstr>
      <vt:lpstr>Gelasio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Phani Raj</cp:lastModifiedBy>
  <cp:revision>2</cp:revision>
  <dcterms:created xsi:type="dcterms:W3CDTF">2025-12-15T14:05:24Z</dcterms:created>
  <dcterms:modified xsi:type="dcterms:W3CDTF">2025-12-15T14:09:15Z</dcterms:modified>
</cp:coreProperties>
</file>